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5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2" r:id="rId16"/>
    <p:sldId id="302" r:id="rId17"/>
    <p:sldId id="303" r:id="rId18"/>
    <p:sldId id="294" r:id="rId19"/>
    <p:sldId id="289" r:id="rId20"/>
    <p:sldId id="291" r:id="rId21"/>
    <p:sldId id="305" r:id="rId22"/>
    <p:sldId id="306" r:id="rId23"/>
    <p:sldId id="308" r:id="rId24"/>
    <p:sldId id="296" r:id="rId25"/>
    <p:sldId id="295" r:id="rId26"/>
    <p:sldId id="301" r:id="rId27"/>
    <p:sldId id="297" r:id="rId28"/>
    <p:sldId id="298" r:id="rId29"/>
    <p:sldId id="299" r:id="rId30"/>
    <p:sldId id="307" r:id="rId31"/>
    <p:sldId id="259" r:id="rId32"/>
    <p:sldId id="260" r:id="rId33"/>
    <p:sldId id="31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667000"/>
          </a:xfrm>
        </p:spPr>
        <p:txBody>
          <a:bodyPr>
            <a:normAutofit/>
          </a:bodyPr>
          <a:lstStyle/>
          <a:p>
            <a:r>
              <a:rPr lang="en-US" b="1" dirty="0" smtClean="0"/>
              <a:t>FILARIAL </a:t>
            </a:r>
            <a:r>
              <a:rPr lang="en-US" b="1" dirty="0" smtClean="0"/>
              <a:t>NEMATODES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Dr</a:t>
            </a:r>
            <a:r>
              <a:rPr lang="en-US" sz="2700" dirty="0" smtClean="0"/>
              <a:t>. R.S.G.SOWMYA, </a:t>
            </a:r>
            <a:br>
              <a:rPr lang="en-US" sz="2700" dirty="0" smtClean="0"/>
            </a:br>
            <a:r>
              <a:rPr lang="en-US" sz="2700" dirty="0" smtClean="0"/>
              <a:t>Assistant Professor</a:t>
            </a:r>
            <a:br>
              <a:rPr lang="en-US" sz="2700" dirty="0" smtClean="0"/>
            </a:br>
            <a:r>
              <a:rPr lang="en-US" sz="2700" dirty="0" smtClean="0"/>
              <a:t>Dept of Pathology, </a:t>
            </a:r>
            <a:r>
              <a:rPr lang="en-US" sz="2200" dirty="0" smtClean="0"/>
              <a:t>SKHMC</a:t>
            </a:r>
            <a:r>
              <a:rPr lang="en-US" sz="2700" dirty="0" smtClean="0"/>
              <a:t>, </a:t>
            </a:r>
            <a:r>
              <a:rPr lang="en-US" sz="2700" dirty="0" err="1" smtClean="0"/>
              <a:t>kulasekharam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23431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845"/>
              </a:spcBef>
            </a:pPr>
            <a:r>
              <a:rPr sz="4000" i="0" spc="-10" dirty="0">
                <a:latin typeface="Calibri"/>
                <a:cs typeface="Calibri"/>
              </a:rPr>
              <a:t>Classification </a:t>
            </a:r>
            <a:r>
              <a:rPr sz="4000" i="0" spc="-5" dirty="0">
                <a:latin typeface="Calibri"/>
                <a:cs typeface="Calibri"/>
              </a:rPr>
              <a:t>of Human </a:t>
            </a:r>
            <a:r>
              <a:rPr sz="4000" i="0" spc="-10" dirty="0">
                <a:latin typeface="Calibri"/>
                <a:cs typeface="Calibri"/>
              </a:rPr>
              <a:t>filarial</a:t>
            </a:r>
            <a:r>
              <a:rPr sz="4000" i="0" spc="85" dirty="0">
                <a:latin typeface="Calibri"/>
                <a:cs typeface="Calibri"/>
              </a:rPr>
              <a:t> </a:t>
            </a:r>
            <a:r>
              <a:rPr sz="4000" i="0" spc="-15" dirty="0">
                <a:latin typeface="Calibri"/>
                <a:cs typeface="Calibri"/>
              </a:rPr>
              <a:t>worms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01583"/>
            <a:ext cx="7628255" cy="50050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2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700" b="1" spc="-20" dirty="0">
                <a:solidFill>
                  <a:srgbClr val="C00000"/>
                </a:solidFill>
                <a:latin typeface="Calibri"/>
                <a:cs typeface="Calibri"/>
              </a:rPr>
              <a:t>Lymphatic</a:t>
            </a:r>
            <a:r>
              <a:rPr sz="27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Calibri"/>
                <a:cs typeface="Calibri"/>
              </a:rPr>
              <a:t>filariasis:</a:t>
            </a:r>
            <a:endParaRPr sz="2700">
              <a:latin typeface="Calibri"/>
              <a:cs typeface="Calibri"/>
            </a:endParaRPr>
          </a:p>
          <a:p>
            <a:pPr marL="527685" lvl="1" indent="-51562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700" i="1" spc="-10" dirty="0">
                <a:latin typeface="Calibri"/>
                <a:cs typeface="Calibri"/>
              </a:rPr>
              <a:t>Wuchereria </a:t>
            </a:r>
            <a:r>
              <a:rPr sz="2700" i="1" dirty="0">
                <a:latin typeface="Calibri"/>
                <a:cs typeface="Calibri"/>
              </a:rPr>
              <a:t>bancrofti (Bancroftian</a:t>
            </a:r>
            <a:r>
              <a:rPr sz="2700" i="1" spc="-3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filariasis)</a:t>
            </a:r>
            <a:endParaRPr sz="2700">
              <a:latin typeface="Calibri"/>
              <a:cs typeface="Calibri"/>
            </a:endParaRPr>
          </a:p>
          <a:p>
            <a:pPr marL="527685" lvl="1" indent="-51562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700" i="1" dirty="0">
                <a:latin typeface="Calibri"/>
                <a:cs typeface="Calibri"/>
              </a:rPr>
              <a:t>Brugia malayi </a:t>
            </a:r>
            <a:r>
              <a:rPr sz="2700" i="1" spc="-5" dirty="0">
                <a:latin typeface="Calibri"/>
                <a:cs typeface="Calibri"/>
              </a:rPr>
              <a:t>(Malayan</a:t>
            </a:r>
            <a:r>
              <a:rPr sz="2700" i="1" dirty="0">
                <a:latin typeface="Calibri"/>
                <a:cs typeface="Calibri"/>
              </a:rPr>
              <a:t> filariasis)</a:t>
            </a:r>
            <a:endParaRPr sz="2700">
              <a:latin typeface="Calibri"/>
              <a:cs typeface="Calibri"/>
            </a:endParaRPr>
          </a:p>
          <a:p>
            <a:pPr marL="527685" lvl="1" indent="-51562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700" i="1" dirty="0">
                <a:latin typeface="Calibri"/>
                <a:cs typeface="Calibri"/>
              </a:rPr>
              <a:t>Brugia</a:t>
            </a:r>
            <a:r>
              <a:rPr sz="2700" i="1" spc="-1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timori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25"/>
              </a:spcBef>
              <a:buAutoNum type="alphaUcPeriod" startAt="2"/>
              <a:tabLst>
                <a:tab pos="527685" algn="l"/>
                <a:tab pos="528320" algn="l"/>
              </a:tabLst>
            </a:pPr>
            <a:r>
              <a:rPr sz="2700" b="1" spc="-5" dirty="0">
                <a:solidFill>
                  <a:srgbClr val="C00000"/>
                </a:solidFill>
                <a:latin typeface="Calibri"/>
                <a:cs typeface="Calibri"/>
              </a:rPr>
              <a:t>Subcutaneous</a:t>
            </a:r>
            <a:r>
              <a:rPr sz="27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Calibri"/>
                <a:cs typeface="Calibri"/>
              </a:rPr>
              <a:t>filariasis:</a:t>
            </a:r>
            <a:endParaRPr sz="2700">
              <a:latin typeface="Calibri"/>
              <a:cs typeface="Calibri"/>
            </a:endParaRPr>
          </a:p>
          <a:p>
            <a:pPr marL="527685" lvl="1" indent="-51562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700" i="1" spc="-5" dirty="0">
                <a:latin typeface="Calibri"/>
                <a:cs typeface="Calibri"/>
              </a:rPr>
              <a:t>Loa </a:t>
            </a:r>
            <a:r>
              <a:rPr sz="2700" i="1" dirty="0">
                <a:latin typeface="Calibri"/>
                <a:cs typeface="Calibri"/>
              </a:rPr>
              <a:t>loa </a:t>
            </a:r>
            <a:r>
              <a:rPr sz="2700" i="1" spc="-5" dirty="0">
                <a:latin typeface="Calibri"/>
                <a:cs typeface="Calibri"/>
              </a:rPr>
              <a:t>(Calabar swelling/Fugitive</a:t>
            </a:r>
            <a:r>
              <a:rPr sz="2700" i="1" spc="-25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swelling)</a:t>
            </a:r>
            <a:endParaRPr sz="2700">
              <a:latin typeface="Calibri"/>
              <a:cs typeface="Calibri"/>
            </a:endParaRPr>
          </a:p>
          <a:p>
            <a:pPr marL="527685" lvl="1" indent="-51562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700" i="1" spc="-5" dirty="0">
                <a:latin typeface="Calibri"/>
                <a:cs typeface="Calibri"/>
              </a:rPr>
              <a:t>Onchocerca </a:t>
            </a:r>
            <a:r>
              <a:rPr sz="2700" i="1" spc="-10" dirty="0">
                <a:latin typeface="Calibri"/>
                <a:cs typeface="Calibri"/>
              </a:rPr>
              <a:t>volvulus (River </a:t>
            </a:r>
            <a:r>
              <a:rPr sz="2700" i="1" spc="-5" dirty="0">
                <a:latin typeface="Calibri"/>
                <a:cs typeface="Calibri"/>
              </a:rPr>
              <a:t>blindness, dermatitis)</a:t>
            </a:r>
            <a:r>
              <a:rPr sz="2700" i="1" spc="-2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&amp;</a:t>
            </a:r>
            <a:endParaRPr sz="2700">
              <a:latin typeface="Calibri"/>
              <a:cs typeface="Calibri"/>
            </a:endParaRPr>
          </a:p>
          <a:p>
            <a:pPr marL="527685" lvl="1" indent="-51562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700" i="1" spc="-5" dirty="0">
                <a:latin typeface="Calibri"/>
                <a:cs typeface="Calibri"/>
              </a:rPr>
              <a:t>Mansonella </a:t>
            </a:r>
            <a:r>
              <a:rPr sz="2700" i="1" spc="-15" dirty="0">
                <a:latin typeface="Calibri"/>
                <a:cs typeface="Calibri"/>
              </a:rPr>
              <a:t>streptocerca </a:t>
            </a:r>
            <a:r>
              <a:rPr sz="2700" i="1" spc="-5" dirty="0">
                <a:latin typeface="Calibri"/>
                <a:cs typeface="Calibri"/>
              </a:rPr>
              <a:t>(Skin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diseases)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20"/>
              </a:spcBef>
              <a:buAutoNum type="alphaUcPeriod" startAt="3"/>
              <a:tabLst>
                <a:tab pos="527685" algn="l"/>
                <a:tab pos="528320" algn="l"/>
              </a:tabLst>
            </a:pPr>
            <a:r>
              <a:rPr sz="2700" b="1" spc="-10" dirty="0">
                <a:solidFill>
                  <a:srgbClr val="C00000"/>
                </a:solidFill>
                <a:latin typeface="Calibri"/>
                <a:cs typeface="Calibri"/>
              </a:rPr>
              <a:t>Serous </a:t>
            </a:r>
            <a:r>
              <a:rPr sz="2700" b="1" spc="-15" dirty="0">
                <a:solidFill>
                  <a:srgbClr val="C00000"/>
                </a:solidFill>
                <a:latin typeface="Calibri"/>
                <a:cs typeface="Calibri"/>
              </a:rPr>
              <a:t>cavity</a:t>
            </a:r>
            <a:r>
              <a:rPr sz="27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Calibri"/>
                <a:cs typeface="Calibri"/>
              </a:rPr>
              <a:t>filariasis:</a:t>
            </a:r>
            <a:endParaRPr sz="2700">
              <a:latin typeface="Calibri"/>
              <a:cs typeface="Calibri"/>
            </a:endParaRPr>
          </a:p>
          <a:p>
            <a:pPr marL="527685" lvl="1" indent="-515620">
              <a:lnSpc>
                <a:spcPct val="100000"/>
              </a:lnSpc>
              <a:spcBef>
                <a:spcPts val="330"/>
              </a:spcBef>
              <a:buAutoNum type="alphaLcPeriod"/>
              <a:tabLst>
                <a:tab pos="527685" algn="l"/>
                <a:tab pos="528320" algn="l"/>
                <a:tab pos="3376295" algn="l"/>
              </a:tabLst>
            </a:pPr>
            <a:r>
              <a:rPr sz="2700" i="1" spc="-5" dirty="0">
                <a:latin typeface="Calibri"/>
                <a:cs typeface="Calibri"/>
              </a:rPr>
              <a:t>Mansonella</a:t>
            </a:r>
            <a:r>
              <a:rPr sz="2700" i="1" spc="20" dirty="0">
                <a:latin typeface="Calibri"/>
                <a:cs typeface="Calibri"/>
              </a:rPr>
              <a:t> </a:t>
            </a:r>
            <a:r>
              <a:rPr sz="2700" i="1" spc="-20" dirty="0">
                <a:latin typeface="Calibri"/>
                <a:cs typeface="Calibri"/>
              </a:rPr>
              <a:t>ozzardi	</a:t>
            </a:r>
            <a:r>
              <a:rPr sz="2700" i="1" spc="-5" dirty="0">
                <a:latin typeface="Calibri"/>
                <a:cs typeface="Calibri"/>
              </a:rPr>
              <a:t>(Non-pathogenic)</a:t>
            </a:r>
            <a:r>
              <a:rPr sz="2700" i="1" spc="-2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&amp;</a:t>
            </a:r>
            <a:endParaRPr sz="2700">
              <a:latin typeface="Calibri"/>
              <a:cs typeface="Calibri"/>
            </a:endParaRPr>
          </a:p>
          <a:p>
            <a:pPr marL="527685" lvl="1" indent="-515620">
              <a:lnSpc>
                <a:spcPct val="100000"/>
              </a:lnSpc>
              <a:spcBef>
                <a:spcPts val="32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700" i="1" spc="-5" dirty="0">
                <a:latin typeface="Calibri"/>
                <a:cs typeface="Calibri"/>
              </a:rPr>
              <a:t>Mansonella </a:t>
            </a:r>
            <a:r>
              <a:rPr sz="2700" i="1" spc="-15" dirty="0">
                <a:latin typeface="Calibri"/>
                <a:cs typeface="Calibri"/>
              </a:rPr>
              <a:t>perstans</a:t>
            </a:r>
            <a:r>
              <a:rPr sz="2700" i="1" spc="1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(Non-pathogenic)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23431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845"/>
              </a:spcBef>
            </a:pPr>
            <a:r>
              <a:rPr sz="4000" i="0" spc="-10" dirty="0">
                <a:latin typeface="Calibri"/>
                <a:cs typeface="Calibri"/>
              </a:rPr>
              <a:t>Classification </a:t>
            </a:r>
            <a:r>
              <a:rPr sz="4000" i="0" spc="-5" dirty="0">
                <a:latin typeface="Calibri"/>
                <a:cs typeface="Calibri"/>
              </a:rPr>
              <a:t>of Human </a:t>
            </a:r>
            <a:r>
              <a:rPr sz="4000" i="0" spc="-10" dirty="0">
                <a:latin typeface="Calibri"/>
                <a:cs typeface="Calibri"/>
              </a:rPr>
              <a:t>filarial</a:t>
            </a:r>
            <a:r>
              <a:rPr sz="4000" i="0" spc="85" dirty="0">
                <a:latin typeface="Calibri"/>
                <a:cs typeface="Calibri"/>
              </a:rPr>
              <a:t> </a:t>
            </a:r>
            <a:r>
              <a:rPr sz="4000" i="0" spc="-15" dirty="0">
                <a:latin typeface="Calibri"/>
                <a:cs typeface="Calibri"/>
              </a:rPr>
              <a:t>worms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81658"/>
            <a:ext cx="3622675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527685" algn="l"/>
              </a:tabLst>
            </a:pPr>
            <a:r>
              <a:rPr sz="3200" b="1" i="1" spc="-5" dirty="0">
                <a:solidFill>
                  <a:srgbClr val="C00000"/>
                </a:solidFill>
                <a:latin typeface="Calibri"/>
                <a:cs typeface="Calibri"/>
              </a:rPr>
              <a:t>D.	</a:t>
            </a:r>
            <a:r>
              <a:rPr sz="3200" b="1" i="1" spc="-10" dirty="0">
                <a:solidFill>
                  <a:srgbClr val="C00000"/>
                </a:solidFill>
                <a:latin typeface="Calibri"/>
                <a:cs typeface="Calibri"/>
              </a:rPr>
              <a:t>Zoonotic</a:t>
            </a:r>
            <a:r>
              <a:rPr sz="32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C00000"/>
                </a:solidFill>
                <a:latin typeface="Calibri"/>
                <a:cs typeface="Calibri"/>
              </a:rPr>
              <a:t>filariasis: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200" i="1" spc="-5" dirty="0">
                <a:latin typeface="Calibri"/>
                <a:cs typeface="Calibri"/>
              </a:rPr>
              <a:t>Dirofilaria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immitis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200" i="1" spc="-5" dirty="0">
                <a:latin typeface="Calibri"/>
                <a:cs typeface="Calibri"/>
              </a:rPr>
              <a:t>Dirofilaria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repens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200" i="1" dirty="0">
                <a:latin typeface="Calibri"/>
                <a:cs typeface="Calibri"/>
              </a:rPr>
              <a:t>Brugia </a:t>
            </a:r>
            <a:r>
              <a:rPr sz="3200" i="1" spc="-5" dirty="0">
                <a:latin typeface="Calibri"/>
                <a:cs typeface="Calibri"/>
              </a:rPr>
              <a:t>pahangi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200" i="1" dirty="0">
                <a:latin typeface="Calibri"/>
                <a:cs typeface="Calibri"/>
              </a:rPr>
              <a:t>Brugia</a:t>
            </a:r>
            <a:r>
              <a:rPr sz="3200" i="1" spc="-5" dirty="0">
                <a:latin typeface="Calibri"/>
                <a:cs typeface="Calibri"/>
              </a:rPr>
              <a:t> beaveri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200" i="1" dirty="0">
                <a:latin typeface="Calibri"/>
                <a:cs typeface="Calibri"/>
              </a:rPr>
              <a:t>Brugia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leporis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6350" y="22605"/>
          <a:ext cx="9108438" cy="6770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560"/>
                <a:gridCol w="1813560"/>
                <a:gridCol w="1249679"/>
                <a:gridCol w="116839"/>
                <a:gridCol w="2667000"/>
                <a:gridCol w="1447800"/>
              </a:tblGrid>
              <a:tr h="659130">
                <a:tc>
                  <a:txBody>
                    <a:bodyPr/>
                    <a:lstStyle/>
                    <a:p>
                      <a:pPr marL="91440" marR="7404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Filarial  ne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Habitat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Adults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063A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1651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Habitat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 Mic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ofilaria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063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Vector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51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Mic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ofilaria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periodicity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063A1"/>
                    </a:solidFill>
                  </a:tcPr>
                </a:tc>
              </a:tr>
              <a:tr h="43815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LYMPHATIC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FILARIASIS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22960">
                <a:tc>
                  <a:txBody>
                    <a:bodyPr/>
                    <a:lstStyle/>
                    <a:p>
                      <a:pPr marL="91440" marR="7594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uche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ia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bancrofti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Lymphatic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tissue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Blood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2882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Culex quinquefasciatus (W)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Anopheles in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rural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Africa  Aedes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spp.,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Nocturnal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(M)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Sub-periodic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(R)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6405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Brugia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malayi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Lymphatic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tissue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Blood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Mansonia spp.,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Anopheles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Mansonia spp.,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Coquillettidia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Nocturnal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(M)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Sub-periodic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(R)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996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Brugia timori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Lymphatic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tissue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Blood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Anopheles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barbirostris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Nocturnal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45720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SUBCUTANEOUS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FILARIASIS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Loa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loa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Subcutaneous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tissue,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Conjunctiva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Blood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Chrysops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(Deer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fly)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Diurnal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 marR="7404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Onchoc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volvulus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518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Subcu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aneous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tissue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Skin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eye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Simulium (Black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fly)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None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Mansonella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streptocerca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Subcutaneous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tissue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Skin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Culicoides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(Midges)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None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45725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SEROUS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CAVITY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FILARIASIS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9119">
                <a:tc>
                  <a:txBody>
                    <a:bodyPr/>
                    <a:lstStyle/>
                    <a:p>
                      <a:pPr marL="91440" marR="7524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nsone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lla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perstans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87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Body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cavities,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Mesentry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Blood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Culicoides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(Midges)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None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579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Mansonella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ozzardi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Body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cavities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Blood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Culicoides</a:t>
                      </a:r>
                      <a:r>
                        <a:rPr sz="16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(Midges)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Simulium (Black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fly)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None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3175"/>
          <a:ext cx="8988425" cy="6854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6625"/>
                <a:gridCol w="4800600"/>
                <a:gridCol w="1981200"/>
              </a:tblGrid>
              <a:tr h="60706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Filarial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nematode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Characteristic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feature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Microfilaria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Epidemiology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063A1"/>
                    </a:solidFill>
                  </a:tcPr>
                </a:tc>
              </a:tr>
              <a:tr h="453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LYMPHATIC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FILARIASIS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599186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Wuchereria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bancrofti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Sheathed,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Pointed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tail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free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nuclei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South America,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Africa,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Asia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39343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Brugia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malayi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Sheathed,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blunted tail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tip with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two</a:t>
                      </a:r>
                      <a:r>
                        <a:rPr sz="18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terminal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Pacific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Islands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</a:tr>
              <a:tr h="322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nuclei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59918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Brugia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timori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Sheathed longer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than 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Mf.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malayi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454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SE Asia,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India,  Indonesia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4729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R="22352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SUBCUTANEOUS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FILARIASIS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59905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Loa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loa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Sheathed, nuclei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extending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pointed tail</a:t>
                      </a:r>
                      <a:r>
                        <a:rPr sz="18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686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West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Central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Africa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59905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Onchocerca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volvulus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Unsheathed,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blunt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tail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free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nuclei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18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S. And C.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America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Africa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599058">
                <a:tc>
                  <a:txBody>
                    <a:bodyPr/>
                    <a:lstStyle/>
                    <a:p>
                      <a:pPr marL="88265" marR="1083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Mansonella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Unsheathed,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blunt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tail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tip with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nuclei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85" dirty="0">
                          <a:latin typeface="Calibri"/>
                          <a:cs typeface="Calibri"/>
                        </a:rPr>
                        <a:t>W.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 C.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Africa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473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SEROUS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CAVITY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FILARIASIS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59121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Mansonella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perstans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Unsheathed,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pointed tail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free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nuclei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S. And C.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America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599087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Mansonella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ozzardi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Unsheathed,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pointed tail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tip with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nuclei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18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S. And C.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America  Carribean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Islands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i="0" spc="-85" dirty="0">
                <a:solidFill>
                  <a:srgbClr val="FF0000"/>
                </a:solidFill>
                <a:latin typeface="Calibri"/>
                <a:cs typeface="Calibri"/>
              </a:rPr>
              <a:t>LYMPHATIC</a:t>
            </a:r>
            <a:r>
              <a:rPr i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FF0000"/>
                </a:solidFill>
                <a:latin typeface="Calibri"/>
                <a:cs typeface="Calibri"/>
              </a:rPr>
              <a:t>FILARIASIS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8241"/>
            <a:ext cx="4851400" cy="222123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i="1" spc="-15" dirty="0">
                <a:latin typeface="Calibri"/>
                <a:cs typeface="Calibri"/>
              </a:rPr>
              <a:t>Wuchereria </a:t>
            </a:r>
            <a:r>
              <a:rPr sz="4000" b="1" i="1" spc="-5" dirty="0">
                <a:latin typeface="Calibri"/>
                <a:cs typeface="Calibri"/>
              </a:rPr>
              <a:t>bancrofti</a:t>
            </a:r>
            <a:endParaRPr sz="4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i="1" spc="-5" dirty="0">
                <a:latin typeface="Calibri"/>
                <a:cs typeface="Calibri"/>
              </a:rPr>
              <a:t>Brugia</a:t>
            </a:r>
            <a:r>
              <a:rPr sz="4000" b="1" i="1" dirty="0">
                <a:latin typeface="Calibri"/>
                <a:cs typeface="Calibri"/>
              </a:rPr>
              <a:t> </a:t>
            </a:r>
            <a:r>
              <a:rPr sz="4000" b="1" i="1" spc="-5" dirty="0">
                <a:latin typeface="Calibri"/>
                <a:cs typeface="Calibri"/>
              </a:rPr>
              <a:t>malayi</a:t>
            </a:r>
            <a:endParaRPr sz="4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i="1" dirty="0">
                <a:latin typeface="Calibri"/>
                <a:cs typeface="Calibri"/>
              </a:rPr>
              <a:t>Brugia</a:t>
            </a:r>
            <a:r>
              <a:rPr sz="4000" b="1" i="1" spc="-10" dirty="0">
                <a:latin typeface="Calibri"/>
                <a:cs typeface="Calibri"/>
              </a:rPr>
              <a:t> </a:t>
            </a:r>
            <a:r>
              <a:rPr sz="4000" b="1" i="1" spc="-5" dirty="0">
                <a:latin typeface="Calibri"/>
                <a:cs typeface="Calibri"/>
              </a:rPr>
              <a:t>timoria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2362200"/>
            <a:ext cx="4386072" cy="3921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8814816" cy="6186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8444"/>
            <a:ext cx="7162800" cy="61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5638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832" y="461899"/>
            <a:ext cx="49593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Wuchereria</a:t>
            </a:r>
            <a:r>
              <a:rPr spc="-50" dirty="0"/>
              <a:t> </a:t>
            </a:r>
            <a:r>
              <a:rPr dirty="0"/>
              <a:t>bancrofti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524000"/>
            <a:ext cx="7088124" cy="4782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287527"/>
            <a:ext cx="8223884" cy="5302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8730" marR="2132330" indent="-550545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Mode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Transmission</a:t>
            </a:r>
            <a:r>
              <a:rPr sz="32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&amp; 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Incubation</a:t>
            </a:r>
            <a:r>
              <a:rPr sz="32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Period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Times New Roman"/>
              <a:cs typeface="Times New Roman"/>
            </a:endParaRPr>
          </a:p>
          <a:p>
            <a:pPr marL="393700" marR="43180" indent="-343535">
              <a:lnSpc>
                <a:spcPct val="100000"/>
              </a:lnSpc>
              <a:buFont typeface="Arial"/>
              <a:buChar char="•"/>
              <a:tabLst>
                <a:tab pos="393700" algn="l"/>
                <a:tab pos="394335" algn="l"/>
                <a:tab pos="2231390" algn="l"/>
                <a:tab pos="3792220" algn="l"/>
                <a:tab pos="4194810" algn="l"/>
                <a:tab pos="6281420" algn="l"/>
                <a:tab pos="6827520" algn="l"/>
                <a:tab pos="7529830" algn="l"/>
              </a:tabLst>
            </a:pPr>
            <a:r>
              <a:rPr sz="3200" spc="-12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ymph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	</a:t>
            </a:r>
            <a:r>
              <a:rPr sz="3200" spc="-5" dirty="0">
                <a:latin typeface="Calibri"/>
                <a:cs typeface="Calibri"/>
              </a:rPr>
              <a:t>Filariasi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	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ansmi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	</a:t>
            </a: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	the	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 of </a:t>
            </a:r>
            <a:r>
              <a:rPr sz="3200" spc="-20" dirty="0">
                <a:latin typeface="Calibri"/>
                <a:cs typeface="Calibri"/>
              </a:rPr>
              <a:t>Infected </a:t>
            </a:r>
            <a:r>
              <a:rPr sz="3200" spc="-5" dirty="0">
                <a:latin typeface="Calibri"/>
                <a:cs typeface="Calibri"/>
              </a:rPr>
              <a:t>mosquito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15" dirty="0">
                <a:latin typeface="Calibri"/>
                <a:cs typeface="Calibri"/>
              </a:rPr>
              <a:t>harbours 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150" b="1" spc="7" baseline="-21164" dirty="0">
                <a:latin typeface="Calibri"/>
                <a:cs typeface="Calibri"/>
              </a:rPr>
              <a:t>3</a:t>
            </a:r>
            <a:r>
              <a:rPr sz="3150" b="1" spc="487" baseline="-21164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larva.</a:t>
            </a:r>
            <a:endParaRPr sz="3200">
              <a:latin typeface="Calibri"/>
              <a:cs typeface="Calibri"/>
            </a:endParaRPr>
          </a:p>
          <a:p>
            <a:pPr marL="3937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3200" dirty="0">
                <a:latin typeface="Calibri"/>
                <a:cs typeface="Calibri"/>
              </a:rPr>
              <a:t>L</a:t>
            </a:r>
            <a:r>
              <a:rPr sz="3150" b="1" baseline="-21164" dirty="0">
                <a:latin typeface="Calibri"/>
                <a:cs typeface="Calibri"/>
              </a:rPr>
              <a:t>1</a:t>
            </a:r>
            <a:r>
              <a:rPr sz="3200" dirty="0">
                <a:latin typeface="Calibri"/>
                <a:cs typeface="Calibri"/>
              </a:rPr>
              <a:t>: 1-3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hours</a:t>
            </a:r>
            <a:endParaRPr sz="3200">
              <a:latin typeface="Calibri"/>
              <a:cs typeface="Calibri"/>
            </a:endParaRPr>
          </a:p>
          <a:p>
            <a:pPr marL="3937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3200" dirty="0">
                <a:latin typeface="Calibri"/>
                <a:cs typeface="Calibri"/>
              </a:rPr>
              <a:t>L</a:t>
            </a:r>
            <a:r>
              <a:rPr sz="3150" b="1" baseline="-21164" dirty="0">
                <a:latin typeface="Calibri"/>
                <a:cs typeface="Calibri"/>
              </a:rPr>
              <a:t>2</a:t>
            </a:r>
            <a:r>
              <a:rPr sz="3200" dirty="0">
                <a:latin typeface="Calibri"/>
                <a:cs typeface="Calibri"/>
              </a:rPr>
              <a:t>: 3-4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days</a:t>
            </a:r>
            <a:endParaRPr sz="3200">
              <a:latin typeface="Calibri"/>
              <a:cs typeface="Calibri"/>
            </a:endParaRPr>
          </a:p>
          <a:p>
            <a:pPr marL="3937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3200" dirty="0">
                <a:latin typeface="Calibri"/>
                <a:cs typeface="Calibri"/>
              </a:rPr>
              <a:t>L</a:t>
            </a:r>
            <a:r>
              <a:rPr sz="3150" b="1" baseline="-21164" dirty="0"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: 5-6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days</a:t>
            </a:r>
            <a:endParaRPr sz="3200">
              <a:latin typeface="Calibri"/>
              <a:cs typeface="Calibri"/>
            </a:endParaRPr>
          </a:p>
          <a:p>
            <a:pPr marL="3937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3200" spc="-15" dirty="0">
                <a:latin typeface="Calibri"/>
                <a:cs typeface="Calibri"/>
              </a:rPr>
              <a:t>Pre-patent </a:t>
            </a:r>
            <a:r>
              <a:rPr sz="3200" spc="-5" dirty="0">
                <a:latin typeface="Calibri"/>
                <a:cs typeface="Calibri"/>
              </a:rPr>
              <a:t>period: </a:t>
            </a:r>
            <a:r>
              <a:rPr sz="3200" dirty="0">
                <a:latin typeface="Calibri"/>
                <a:cs typeface="Calibri"/>
              </a:rPr>
              <a:t>(L</a:t>
            </a:r>
            <a:r>
              <a:rPr sz="3150" b="1" baseline="-21164" dirty="0">
                <a:latin typeface="Calibri"/>
                <a:cs typeface="Calibri"/>
              </a:rPr>
              <a:t>3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10" dirty="0">
                <a:latin typeface="Calibri"/>
                <a:cs typeface="Calibri"/>
              </a:rPr>
              <a:t>Mf) </a:t>
            </a:r>
            <a:r>
              <a:rPr sz="3200" dirty="0">
                <a:latin typeface="Calibri"/>
                <a:cs typeface="Calibri"/>
              </a:rPr>
              <a:t>Not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known</a:t>
            </a:r>
            <a:endParaRPr sz="3200">
              <a:latin typeface="Calibri"/>
              <a:cs typeface="Calibri"/>
            </a:endParaRPr>
          </a:p>
          <a:p>
            <a:pPr marL="3937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3200" spc="-10" dirty="0">
                <a:latin typeface="Calibri"/>
                <a:cs typeface="Calibri"/>
              </a:rPr>
              <a:t>Clinical </a:t>
            </a:r>
            <a:r>
              <a:rPr sz="3200" spc="-5" dirty="0">
                <a:latin typeface="Calibri"/>
                <a:cs typeface="Calibri"/>
              </a:rPr>
              <a:t>Incubation period: 8-16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months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19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580" y="517093"/>
            <a:ext cx="6095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20" dirty="0">
                <a:solidFill>
                  <a:srgbClr val="000000"/>
                </a:solidFill>
                <a:latin typeface="Calibri"/>
                <a:cs typeface="Calibri"/>
              </a:rPr>
              <a:t>Stages </a:t>
            </a:r>
            <a:r>
              <a:rPr sz="4000" i="0" spc="-5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4000" i="0" spc="-25" dirty="0">
                <a:solidFill>
                  <a:srgbClr val="000000"/>
                </a:solidFill>
                <a:latin typeface="Calibri"/>
                <a:cs typeface="Calibri"/>
              </a:rPr>
              <a:t>Lymphatic</a:t>
            </a:r>
            <a:r>
              <a:rPr sz="4000" i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i="0" spc="-5" dirty="0">
                <a:solidFill>
                  <a:srgbClr val="000000"/>
                </a:solidFill>
                <a:latin typeface="Calibri"/>
                <a:cs typeface="Calibri"/>
              </a:rPr>
              <a:t>Filariasis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452118"/>
            <a:ext cx="7703184" cy="30435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3600" spc="-15" dirty="0">
                <a:latin typeface="Calibri"/>
                <a:cs typeface="Calibri"/>
              </a:rPr>
              <a:t>There are </a:t>
            </a:r>
            <a:r>
              <a:rPr sz="3600" dirty="0">
                <a:latin typeface="Calibri"/>
                <a:cs typeface="Calibri"/>
              </a:rPr>
              <a:t>4 </a:t>
            </a:r>
            <a:r>
              <a:rPr sz="3600" spc="-25" dirty="0">
                <a:latin typeface="Calibri"/>
                <a:cs typeface="Calibri"/>
              </a:rPr>
              <a:t>stages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3600" spc="-15" dirty="0">
                <a:latin typeface="Calibri"/>
                <a:cs typeface="Calibri"/>
              </a:rPr>
              <a:t>Asymptomatic </a:t>
            </a:r>
            <a:r>
              <a:rPr sz="3600" spc="-5" dirty="0">
                <a:latin typeface="Calibri"/>
                <a:cs typeface="Calibri"/>
              </a:rPr>
              <a:t>amicrofilariaemic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stage</a:t>
            </a:r>
            <a:endParaRPr sz="36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3600" spc="-15" dirty="0">
                <a:latin typeface="Calibri"/>
                <a:cs typeface="Calibri"/>
              </a:rPr>
              <a:t>Asymptomatic </a:t>
            </a:r>
            <a:r>
              <a:rPr sz="3600" spc="-10" dirty="0">
                <a:latin typeface="Calibri"/>
                <a:cs typeface="Calibri"/>
              </a:rPr>
              <a:t>microfilariaemic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stage</a:t>
            </a:r>
            <a:endParaRPr sz="36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3600" spc="-20" dirty="0">
                <a:latin typeface="Calibri"/>
                <a:cs typeface="Calibri"/>
              </a:rPr>
              <a:t>Stage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10" dirty="0">
                <a:latin typeface="Calibri"/>
                <a:cs typeface="Calibri"/>
              </a:rPr>
              <a:t>Acute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manifestation</a:t>
            </a:r>
            <a:endParaRPr sz="36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3600" spc="-20" dirty="0">
                <a:latin typeface="Calibri"/>
                <a:cs typeface="Calibri"/>
              </a:rPr>
              <a:t>Stage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10" dirty="0">
                <a:latin typeface="Calibri"/>
                <a:cs typeface="Calibri"/>
              </a:rPr>
              <a:t>Obstructive (Chronic)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lesions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305799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8878" y="228600"/>
            <a:ext cx="7546243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0865"/>
            <a:ext cx="8425815" cy="578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105" algn="ctr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Laboratory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 Diagnosis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1835150" indent="-342900">
              <a:lnSpc>
                <a:spcPts val="3460"/>
              </a:lnSpc>
              <a:spcBef>
                <a:spcPts val="5"/>
              </a:spcBef>
              <a:buClr>
                <a:srgbClr val="1F487C"/>
              </a:buClr>
              <a:buFont typeface="Calibri"/>
              <a:buAutoNum type="arabicPeriod"/>
              <a:tabLst>
                <a:tab pos="419734" algn="l"/>
              </a:tabLst>
            </a:pPr>
            <a:r>
              <a:rPr dirty="0"/>
              <a:t>	</a:t>
            </a: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Demonstration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of </a:t>
            </a: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microfilarae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in</a:t>
            </a:r>
            <a:r>
              <a:rPr sz="3200" b="1" spc="-1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the  </a:t>
            </a: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peripheral</a:t>
            </a:r>
            <a:r>
              <a:rPr sz="3200" b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blood</a:t>
            </a:r>
            <a:endParaRPr sz="3200">
              <a:latin typeface="Calibri"/>
              <a:cs typeface="Calibri"/>
            </a:endParaRPr>
          </a:p>
          <a:p>
            <a:pPr marL="355600" marR="87630" lvl="1">
              <a:lnSpc>
                <a:spcPts val="3460"/>
              </a:lnSpc>
              <a:spcBef>
                <a:spcPts val="760"/>
              </a:spcBef>
              <a:buClr>
                <a:srgbClr val="000000"/>
              </a:buClr>
              <a:buFont typeface="Calibri"/>
              <a:buAutoNum type="alphaLcPeriod"/>
              <a:tabLst>
                <a:tab pos="746125" algn="l"/>
              </a:tabLst>
            </a:pP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Thick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blood smear: </a:t>
            </a:r>
            <a:r>
              <a:rPr sz="3200" dirty="0">
                <a:latin typeface="Calibri"/>
                <a:cs typeface="Calibri"/>
              </a:rPr>
              <a:t>2-3 </a:t>
            </a:r>
            <a:r>
              <a:rPr sz="3200" spc="-20" dirty="0">
                <a:latin typeface="Calibri"/>
                <a:cs typeface="Calibri"/>
              </a:rPr>
              <a:t>drops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free </a:t>
            </a:r>
            <a:r>
              <a:rPr sz="3200" spc="-10" dirty="0">
                <a:latin typeface="Calibri"/>
                <a:cs typeface="Calibri"/>
              </a:rPr>
              <a:t>flowing  </a:t>
            </a:r>
            <a:r>
              <a:rPr sz="3200" spc="-5" dirty="0">
                <a:latin typeface="Calibri"/>
                <a:cs typeface="Calibri"/>
              </a:rPr>
              <a:t>blood </a:t>
            </a:r>
            <a:r>
              <a:rPr sz="3200" spc="-10" dirty="0">
                <a:latin typeface="Calibri"/>
                <a:cs typeface="Calibri"/>
              </a:rPr>
              <a:t>by finger </a:t>
            </a:r>
            <a:r>
              <a:rPr sz="3200" spc="-5" dirty="0">
                <a:latin typeface="Calibri"/>
                <a:cs typeface="Calibri"/>
              </a:rPr>
              <a:t>prick method, </a:t>
            </a:r>
            <a:r>
              <a:rPr sz="3200" spc="-10" dirty="0">
                <a:latin typeface="Calibri"/>
                <a:cs typeface="Calibri"/>
              </a:rPr>
              <a:t>stained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JSB-II</a:t>
            </a:r>
            <a:endParaRPr sz="3200">
              <a:latin typeface="Calibri"/>
              <a:cs typeface="Calibri"/>
            </a:endParaRPr>
          </a:p>
          <a:p>
            <a:pPr marL="355600" marR="662940" lvl="1">
              <a:lnSpc>
                <a:spcPct val="90000"/>
              </a:lnSpc>
              <a:spcBef>
                <a:spcPts val="715"/>
              </a:spcBef>
              <a:buClr>
                <a:srgbClr val="000000"/>
              </a:buClr>
              <a:buFont typeface="Calibri"/>
              <a:buAutoNum type="alphaLcPeriod"/>
              <a:tabLst>
                <a:tab pos="765810" algn="l"/>
              </a:tabLst>
            </a:pPr>
            <a:r>
              <a:rPr sz="3200" b="1" spc="-15" dirty="0">
                <a:solidFill>
                  <a:srgbClr val="1F487C"/>
                </a:solidFill>
                <a:latin typeface="Calibri"/>
                <a:cs typeface="Calibri"/>
              </a:rPr>
              <a:t>Membrane </a:t>
            </a: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filtration </a:t>
            </a: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method: </a:t>
            </a:r>
            <a:r>
              <a:rPr sz="3200" spc="-5" dirty="0">
                <a:latin typeface="Calibri"/>
                <a:cs typeface="Calibri"/>
              </a:rPr>
              <a:t>1-2 </a:t>
            </a:r>
            <a:r>
              <a:rPr sz="3200" dirty="0">
                <a:latin typeface="Calibri"/>
                <a:cs typeface="Calibri"/>
              </a:rPr>
              <a:t>ml  </a:t>
            </a:r>
            <a:r>
              <a:rPr sz="3200" spc="-15" dirty="0">
                <a:latin typeface="Calibri"/>
                <a:cs typeface="Calibri"/>
              </a:rPr>
              <a:t>intravenous </a:t>
            </a:r>
            <a:r>
              <a:rPr sz="3200" spc="-5" dirty="0">
                <a:latin typeface="Calibri"/>
                <a:cs typeface="Calibri"/>
              </a:rPr>
              <a:t>blood </a:t>
            </a:r>
            <a:r>
              <a:rPr sz="3200" spc="-15" dirty="0">
                <a:latin typeface="Calibri"/>
                <a:cs typeface="Calibri"/>
              </a:rPr>
              <a:t>filtered </a:t>
            </a:r>
            <a:r>
              <a:rPr sz="3200" spc="-10" dirty="0">
                <a:latin typeface="Calibri"/>
                <a:cs typeface="Calibri"/>
              </a:rPr>
              <a:t>through </a:t>
            </a:r>
            <a:r>
              <a:rPr sz="3200" spc="-20" dirty="0">
                <a:latin typeface="Calibri"/>
                <a:cs typeface="Calibri"/>
              </a:rPr>
              <a:t>3µm </a:t>
            </a:r>
            <a:r>
              <a:rPr sz="3200" spc="-10" dirty="0">
                <a:latin typeface="Calibri"/>
                <a:cs typeface="Calibri"/>
              </a:rPr>
              <a:t>pore  </a:t>
            </a:r>
            <a:r>
              <a:rPr sz="3200" spc="-25" dirty="0">
                <a:latin typeface="Calibri"/>
                <a:cs typeface="Calibri"/>
              </a:rPr>
              <a:t>size </a:t>
            </a:r>
            <a:r>
              <a:rPr sz="3200" spc="-10" dirty="0">
                <a:latin typeface="Calibri"/>
                <a:cs typeface="Calibri"/>
              </a:rPr>
              <a:t>membrane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filter</a:t>
            </a:r>
            <a:endParaRPr sz="3200">
              <a:latin typeface="Calibri"/>
              <a:cs typeface="Calibri"/>
            </a:endParaRPr>
          </a:p>
          <a:p>
            <a:pPr marL="355600" marR="5080" lvl="1" algn="just">
              <a:lnSpc>
                <a:spcPct val="90000"/>
              </a:lnSpc>
              <a:spcBef>
                <a:spcPts val="765"/>
              </a:spcBef>
              <a:buClr>
                <a:srgbClr val="000000"/>
              </a:buClr>
              <a:buFont typeface="Calibri"/>
              <a:buAutoNum type="alphaLcPeriod"/>
              <a:tabLst>
                <a:tab pos="1023619" algn="l"/>
              </a:tabLst>
            </a:pPr>
            <a:r>
              <a:rPr sz="3200" b="1" spc="-20" dirty="0">
                <a:solidFill>
                  <a:srgbClr val="1F487C"/>
                </a:solidFill>
                <a:latin typeface="Calibri"/>
                <a:cs typeface="Calibri"/>
              </a:rPr>
              <a:t>DEC </a:t>
            </a:r>
            <a:r>
              <a:rPr sz="3200" b="1" spc="-15" dirty="0">
                <a:solidFill>
                  <a:srgbClr val="1F487C"/>
                </a:solidFill>
                <a:latin typeface="Calibri"/>
                <a:cs typeface="Calibri"/>
              </a:rPr>
              <a:t>provocative </a:t>
            </a:r>
            <a:r>
              <a:rPr sz="3200" b="1" spc="-20" dirty="0">
                <a:solidFill>
                  <a:srgbClr val="1F487C"/>
                </a:solidFill>
                <a:latin typeface="Calibri"/>
                <a:cs typeface="Calibri"/>
              </a:rPr>
              <a:t>test </a:t>
            </a:r>
            <a:r>
              <a:rPr sz="3200" b="1" spc="5" dirty="0">
                <a:solidFill>
                  <a:srgbClr val="1F487C"/>
                </a:solidFill>
                <a:latin typeface="Calibri"/>
                <a:cs typeface="Calibri"/>
              </a:rPr>
              <a:t>(2mg/Kg): </a:t>
            </a:r>
            <a:r>
              <a:rPr sz="3200" spc="-15" dirty="0">
                <a:latin typeface="Calibri"/>
                <a:cs typeface="Calibri"/>
              </a:rPr>
              <a:t>After  </a:t>
            </a:r>
            <a:r>
              <a:rPr sz="3200" spc="-5" dirty="0">
                <a:latin typeface="Calibri"/>
                <a:cs typeface="Calibri"/>
              </a:rPr>
              <a:t>consuming </a:t>
            </a:r>
            <a:r>
              <a:rPr sz="3200" spc="-15" dirty="0">
                <a:latin typeface="Calibri"/>
                <a:cs typeface="Calibri"/>
              </a:rPr>
              <a:t>DEC, mf </a:t>
            </a:r>
            <a:r>
              <a:rPr sz="3200" spc="-20" dirty="0">
                <a:latin typeface="Calibri"/>
                <a:cs typeface="Calibri"/>
              </a:rPr>
              <a:t>enters </a:t>
            </a:r>
            <a:r>
              <a:rPr sz="3200" spc="-15" dirty="0">
                <a:latin typeface="Calibri"/>
                <a:cs typeface="Calibri"/>
              </a:rPr>
              <a:t>into </a:t>
            </a:r>
            <a:r>
              <a:rPr sz="3200" spc="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peripheral  </a:t>
            </a:r>
            <a:r>
              <a:rPr sz="3200" spc="-5" dirty="0">
                <a:latin typeface="Calibri"/>
                <a:cs typeface="Calibri"/>
              </a:rPr>
              <a:t>blood in </a:t>
            </a:r>
            <a:r>
              <a:rPr sz="3200" spc="-25" dirty="0">
                <a:latin typeface="Calibri"/>
                <a:cs typeface="Calibri"/>
              </a:rPr>
              <a:t>day </a:t>
            </a:r>
            <a:r>
              <a:rPr sz="3200" dirty="0">
                <a:latin typeface="Calibri"/>
                <a:cs typeface="Calibri"/>
              </a:rPr>
              <a:t>time </a:t>
            </a:r>
            <a:r>
              <a:rPr sz="3200" spc="-5" dirty="0">
                <a:latin typeface="Calibri"/>
                <a:cs typeface="Calibri"/>
              </a:rPr>
              <a:t>within 30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45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minutes.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138" y="461899"/>
            <a:ext cx="31286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dirty="0">
                <a:latin typeface="Calibri"/>
                <a:cs typeface="Calibri"/>
              </a:rPr>
              <a:t>Lab</a:t>
            </a:r>
            <a:r>
              <a:rPr i="0" spc="-8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diagnosis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371600"/>
            <a:ext cx="78486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341" y="461899"/>
            <a:ext cx="59747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-35" dirty="0">
                <a:latin typeface="Calibri"/>
                <a:cs typeface="Calibri"/>
              </a:rPr>
              <a:t>Post </a:t>
            </a:r>
            <a:r>
              <a:rPr i="0" spc="-25" dirty="0">
                <a:latin typeface="Calibri"/>
                <a:cs typeface="Calibri"/>
              </a:rPr>
              <a:t>DEC </a:t>
            </a:r>
            <a:r>
              <a:rPr i="0" spc="-15" dirty="0">
                <a:latin typeface="Calibri"/>
                <a:cs typeface="Calibri"/>
              </a:rPr>
              <a:t>Provocation</a:t>
            </a:r>
            <a:r>
              <a:rPr i="0" spc="-70" dirty="0">
                <a:latin typeface="Calibri"/>
                <a:cs typeface="Calibri"/>
              </a:rPr>
              <a:t> </a:t>
            </a:r>
            <a:r>
              <a:rPr i="0" spc="-30" dirty="0">
                <a:latin typeface="Calibri"/>
                <a:cs typeface="Calibri"/>
              </a:rPr>
              <a:t>test</a:t>
            </a:r>
          </a:p>
        </p:txBody>
      </p:sp>
      <p:sp>
        <p:nvSpPr>
          <p:cNvPr id="3" name="object 3"/>
          <p:cNvSpPr/>
          <p:nvPr/>
        </p:nvSpPr>
        <p:spPr>
          <a:xfrm>
            <a:off x="2743200" y="1502663"/>
            <a:ext cx="6117336" cy="4279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" y="1524000"/>
            <a:ext cx="240792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73049"/>
            <a:ext cx="8279130" cy="44646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84"/>
              </a:spcBef>
            </a:pP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2. Immuno </a:t>
            </a:r>
            <a:r>
              <a:rPr sz="3200" b="1" spc="-15" dirty="0">
                <a:solidFill>
                  <a:srgbClr val="1F487C"/>
                </a:solidFill>
                <a:latin typeface="Calibri"/>
                <a:cs typeface="Calibri"/>
              </a:rPr>
              <a:t>Chromatographic </a:t>
            </a:r>
            <a:r>
              <a:rPr sz="3200" b="1" spc="-80" dirty="0">
                <a:solidFill>
                  <a:srgbClr val="1F487C"/>
                </a:solidFill>
                <a:latin typeface="Calibri"/>
                <a:cs typeface="Calibri"/>
              </a:rPr>
              <a:t>Test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(ICT): </a:t>
            </a:r>
            <a:r>
              <a:rPr sz="3200" spc="-5" dirty="0">
                <a:latin typeface="Calibri"/>
                <a:cs typeface="Calibri"/>
              </a:rPr>
              <a:t>Antigen  detection </a:t>
            </a:r>
            <a:r>
              <a:rPr sz="3200" spc="-10" dirty="0">
                <a:latin typeface="Calibri"/>
                <a:cs typeface="Calibri"/>
              </a:rPr>
              <a:t>assay can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dirty="0">
                <a:latin typeface="Calibri"/>
                <a:cs typeface="Calibri"/>
              </a:rPr>
              <a:t>done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15" dirty="0">
                <a:latin typeface="Calibri"/>
                <a:cs typeface="Calibri"/>
              </a:rPr>
              <a:t>Card </a:t>
            </a:r>
            <a:r>
              <a:rPr sz="3200" spc="-25" dirty="0">
                <a:latin typeface="Calibri"/>
                <a:cs typeface="Calibri"/>
              </a:rPr>
              <a:t>test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through </a:t>
            </a:r>
            <a:r>
              <a:rPr sz="3200" spc="-5" dirty="0">
                <a:latin typeface="Calibri"/>
                <a:cs typeface="Calibri"/>
              </a:rPr>
              <a:t>ELISA. </a:t>
            </a:r>
            <a:r>
              <a:rPr sz="3200" spc="-10" dirty="0">
                <a:latin typeface="Calibri"/>
                <a:cs typeface="Calibri"/>
              </a:rPr>
              <a:t>Circulating </a:t>
            </a:r>
            <a:r>
              <a:rPr sz="3200" dirty="0">
                <a:latin typeface="Calibri"/>
                <a:cs typeface="Calibri"/>
              </a:rPr>
              <a:t>Filarial </a:t>
            </a:r>
            <a:r>
              <a:rPr sz="3200" spc="-10" dirty="0">
                <a:latin typeface="Calibri"/>
                <a:cs typeface="Calibri"/>
              </a:rPr>
              <a:t>Antigen  </a:t>
            </a:r>
            <a:r>
              <a:rPr sz="3200" spc="-5" dirty="0">
                <a:latin typeface="Calibri"/>
                <a:cs typeface="Calibri"/>
              </a:rPr>
              <a:t>detection is </a:t>
            </a:r>
            <a:r>
              <a:rPr sz="3200" spc="-20" dirty="0">
                <a:latin typeface="Calibri"/>
                <a:cs typeface="Calibri"/>
              </a:rPr>
              <a:t>regarded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5" dirty="0">
                <a:latin typeface="Calibri"/>
                <a:cs typeface="Calibri"/>
              </a:rPr>
              <a:t>“Gold </a:t>
            </a:r>
            <a:r>
              <a:rPr sz="3200" spc="-10" dirty="0">
                <a:latin typeface="Calibri"/>
                <a:cs typeface="Calibri"/>
              </a:rPr>
              <a:t>Standard”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spc="-5" dirty="0">
                <a:latin typeface="Calibri"/>
                <a:cs typeface="Calibri"/>
              </a:rPr>
              <a:t>diagnosing </a:t>
            </a:r>
            <a:r>
              <a:rPr sz="3200" i="1" spc="-10" dirty="0">
                <a:latin typeface="Calibri"/>
                <a:cs typeface="Calibri"/>
              </a:rPr>
              <a:t>Wuchereria </a:t>
            </a:r>
            <a:r>
              <a:rPr sz="3200" i="1" spc="-5" dirty="0">
                <a:latin typeface="Calibri"/>
                <a:cs typeface="Calibri"/>
              </a:rPr>
              <a:t>bancrofti </a:t>
            </a:r>
            <a:r>
              <a:rPr sz="3200" spc="-10" dirty="0">
                <a:latin typeface="Calibri"/>
                <a:cs typeface="Calibri"/>
              </a:rPr>
              <a:t>infection.  </a:t>
            </a:r>
            <a:r>
              <a:rPr sz="3200" spc="-5" dirty="0">
                <a:latin typeface="Calibri"/>
                <a:cs typeface="Calibri"/>
              </a:rPr>
              <a:t>Specificity is near </a:t>
            </a:r>
            <a:r>
              <a:rPr sz="3200" spc="-15" dirty="0">
                <a:latin typeface="Calibri"/>
                <a:cs typeface="Calibri"/>
              </a:rPr>
              <a:t>complete, </a:t>
            </a:r>
            <a:r>
              <a:rPr sz="3200" spc="-5" dirty="0">
                <a:latin typeface="Calibri"/>
                <a:cs typeface="Calibri"/>
              </a:rPr>
              <a:t>sensitivity </a:t>
            </a:r>
            <a:r>
              <a:rPr sz="3200" spc="5" dirty="0">
                <a:latin typeface="Calibri"/>
                <a:cs typeface="Calibri"/>
              </a:rPr>
              <a:t>is  </a:t>
            </a:r>
            <a:r>
              <a:rPr sz="3200" spc="-15" dirty="0">
                <a:latin typeface="Calibri"/>
                <a:cs typeface="Calibri"/>
              </a:rPr>
              <a:t>greater </a:t>
            </a:r>
            <a:r>
              <a:rPr sz="3200" dirty="0">
                <a:latin typeface="Calibri"/>
                <a:cs typeface="Calibri"/>
              </a:rPr>
              <a:t>than all other </a:t>
            </a:r>
            <a:r>
              <a:rPr sz="3200" spc="-15" dirty="0">
                <a:latin typeface="Calibri"/>
                <a:cs typeface="Calibri"/>
              </a:rPr>
              <a:t>parasite </a:t>
            </a:r>
            <a:r>
              <a:rPr sz="3200" spc="-10" dirty="0">
                <a:latin typeface="Calibri"/>
                <a:cs typeface="Calibri"/>
              </a:rPr>
              <a:t>detection </a:t>
            </a:r>
            <a:r>
              <a:rPr sz="3200" spc="-15" dirty="0">
                <a:latin typeface="Calibri"/>
                <a:cs typeface="Calibri"/>
              </a:rPr>
              <a:t>assays,  </a:t>
            </a:r>
            <a:r>
              <a:rPr sz="3200" dirty="0">
                <a:latin typeface="Calibri"/>
                <a:cs typeface="Calibri"/>
              </a:rPr>
              <a:t>will </a:t>
            </a:r>
            <a:r>
              <a:rPr sz="3200" spc="-10" dirty="0">
                <a:latin typeface="Calibri"/>
                <a:cs typeface="Calibri"/>
              </a:rPr>
              <a:t>detect antigen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amicrofilaraemic </a:t>
            </a:r>
            <a:r>
              <a:rPr sz="3200" spc="5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well  </a:t>
            </a:r>
            <a:r>
              <a:rPr sz="3200" dirty="0">
                <a:latin typeface="Calibri"/>
                <a:cs typeface="Calibri"/>
              </a:rPr>
              <a:t>as with </a:t>
            </a:r>
            <a:r>
              <a:rPr sz="3200" spc="-5" dirty="0">
                <a:latin typeface="Calibri"/>
                <a:cs typeface="Calibri"/>
              </a:rPr>
              <a:t>clinical </a:t>
            </a:r>
            <a:r>
              <a:rPr sz="3200" spc="-15" dirty="0">
                <a:latin typeface="Calibri"/>
                <a:cs typeface="Calibri"/>
              </a:rPr>
              <a:t>manifestations </a:t>
            </a:r>
            <a:r>
              <a:rPr sz="3200" spc="-25" dirty="0">
                <a:latin typeface="Calibri"/>
                <a:cs typeface="Calibri"/>
              </a:rPr>
              <a:t>like  </a:t>
            </a:r>
            <a:r>
              <a:rPr sz="3200" dirty="0">
                <a:latin typeface="Calibri"/>
                <a:cs typeface="Calibri"/>
              </a:rPr>
              <a:t>lymphoedema,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elephantiasis.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21970"/>
            <a:ext cx="6644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1F487C"/>
                </a:solidFill>
                <a:latin typeface="Calibri"/>
                <a:cs typeface="Calibri"/>
              </a:rPr>
              <a:t>3. </a:t>
            </a:r>
            <a:r>
              <a:rPr sz="3600" i="0" spc="-15" dirty="0">
                <a:solidFill>
                  <a:srgbClr val="1F487C"/>
                </a:solidFill>
                <a:latin typeface="Calibri"/>
                <a:cs typeface="Calibri"/>
              </a:rPr>
              <a:t>Quantitative </a:t>
            </a:r>
            <a:r>
              <a:rPr sz="3600" i="0" dirty="0">
                <a:solidFill>
                  <a:srgbClr val="1F487C"/>
                </a:solidFill>
                <a:latin typeface="Calibri"/>
                <a:cs typeface="Calibri"/>
              </a:rPr>
              <a:t>Blood </a:t>
            </a:r>
            <a:r>
              <a:rPr sz="3600" i="0" spc="-15" dirty="0">
                <a:solidFill>
                  <a:srgbClr val="1F487C"/>
                </a:solidFill>
                <a:latin typeface="Calibri"/>
                <a:cs typeface="Calibri"/>
              </a:rPr>
              <a:t>Count</a:t>
            </a:r>
            <a:r>
              <a:rPr sz="3600" i="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600" i="0" spc="-5" dirty="0">
                <a:solidFill>
                  <a:srgbClr val="1F487C"/>
                </a:solidFill>
                <a:latin typeface="Calibri"/>
                <a:cs typeface="Calibri"/>
              </a:rPr>
              <a:t>(QBC):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QBC will </a:t>
            </a:r>
            <a:r>
              <a:rPr spc="-10" dirty="0"/>
              <a:t>identify </a:t>
            </a:r>
            <a:r>
              <a:rPr spc="-5" dirty="0"/>
              <a:t>the </a:t>
            </a:r>
            <a:r>
              <a:rPr spc="-10" dirty="0"/>
              <a:t>microfilariae </a:t>
            </a:r>
            <a:r>
              <a:rPr spc="-5" dirty="0"/>
              <a:t>and will </a:t>
            </a:r>
            <a:r>
              <a:rPr spc="-10" dirty="0"/>
              <a:t>help </a:t>
            </a:r>
            <a:r>
              <a:rPr spc="-15" dirty="0"/>
              <a:t>in </a:t>
            </a:r>
            <a:r>
              <a:rPr spc="600" dirty="0"/>
              <a:t> </a:t>
            </a:r>
            <a:r>
              <a:rPr spc="-10" dirty="0"/>
              <a:t>studying </a:t>
            </a:r>
            <a:r>
              <a:rPr spc="-5" dirty="0"/>
              <a:t>the </a:t>
            </a:r>
            <a:r>
              <a:rPr spc="-25" dirty="0"/>
              <a:t>morphology. </a:t>
            </a:r>
            <a:r>
              <a:rPr spc="-5" dirty="0"/>
              <a:t>Though quick </a:t>
            </a:r>
            <a:r>
              <a:rPr spc="-10" dirty="0"/>
              <a:t>it is not  sensitive </a:t>
            </a:r>
            <a:r>
              <a:rPr spc="-5" dirty="0"/>
              <a:t>than </a:t>
            </a:r>
            <a:r>
              <a:rPr spc="-10" dirty="0"/>
              <a:t>blood </a:t>
            </a:r>
            <a:r>
              <a:rPr spc="-5" dirty="0"/>
              <a:t>smear</a:t>
            </a:r>
            <a:r>
              <a:rPr spc="75" dirty="0"/>
              <a:t> </a:t>
            </a:r>
            <a:r>
              <a:rPr spc="-15" dirty="0"/>
              <a:t>examination.</a:t>
            </a: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600" b="1" spc="-5" dirty="0">
                <a:solidFill>
                  <a:srgbClr val="1F487C"/>
                </a:solidFill>
                <a:latin typeface="Calibri"/>
                <a:cs typeface="Calibri"/>
              </a:rPr>
              <a:t>4. </a:t>
            </a:r>
            <a:r>
              <a:rPr sz="3600" b="1" spc="-15" dirty="0">
                <a:solidFill>
                  <a:srgbClr val="1F487C"/>
                </a:solidFill>
                <a:latin typeface="Calibri"/>
                <a:cs typeface="Calibri"/>
              </a:rPr>
              <a:t>Ultrasonography:</a:t>
            </a:r>
            <a:endParaRPr sz="360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  <a:spcBef>
                <a:spcPts val="720"/>
              </a:spcBef>
            </a:pPr>
            <a:r>
              <a:rPr spc="-15" dirty="0"/>
              <a:t>Ultrasonography </a:t>
            </a:r>
            <a:r>
              <a:rPr spc="-5" dirty="0"/>
              <a:t>using a </a:t>
            </a:r>
            <a:r>
              <a:rPr dirty="0"/>
              <a:t>7.5 </a:t>
            </a:r>
            <a:r>
              <a:rPr spc="-5" dirty="0"/>
              <a:t>MHz or </a:t>
            </a:r>
            <a:r>
              <a:rPr dirty="0"/>
              <a:t>10 </a:t>
            </a:r>
            <a:r>
              <a:rPr spc="-5" dirty="0"/>
              <a:t>MHz </a:t>
            </a:r>
            <a:r>
              <a:rPr spc="-15" dirty="0"/>
              <a:t>probe </a:t>
            </a:r>
            <a:r>
              <a:rPr spc="-10" dirty="0"/>
              <a:t>can  </a:t>
            </a:r>
            <a:r>
              <a:rPr spc="-15" dirty="0"/>
              <a:t>locate </a:t>
            </a:r>
            <a:r>
              <a:rPr spc="-5" dirty="0"/>
              <a:t>and </a:t>
            </a:r>
            <a:r>
              <a:rPr spc="-15" dirty="0"/>
              <a:t>visualize</a:t>
            </a:r>
            <a:r>
              <a:rPr spc="600" dirty="0"/>
              <a:t> </a:t>
            </a:r>
            <a:r>
              <a:rPr spc="-5" dirty="0"/>
              <a:t>the </a:t>
            </a:r>
            <a:r>
              <a:rPr spc="-10" dirty="0"/>
              <a:t>movements </a:t>
            </a:r>
            <a:r>
              <a:rPr spc="-5" dirty="0"/>
              <a:t>of living</a:t>
            </a:r>
            <a:r>
              <a:rPr spc="45" dirty="0"/>
              <a:t> </a:t>
            </a:r>
            <a:r>
              <a:rPr dirty="0"/>
              <a:t>adult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60146"/>
            <a:ext cx="3914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5" dirty="0">
                <a:solidFill>
                  <a:srgbClr val="1F487C"/>
                </a:solidFill>
                <a:latin typeface="Calibri"/>
                <a:cs typeface="Calibri"/>
              </a:rPr>
              <a:t>5.</a:t>
            </a:r>
            <a:r>
              <a:rPr sz="3200" i="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i="0" spc="-20" dirty="0">
                <a:solidFill>
                  <a:srgbClr val="1F487C"/>
                </a:solidFill>
                <a:latin typeface="Calibri"/>
                <a:cs typeface="Calibri"/>
              </a:rPr>
              <a:t>Lymphoscintigraphy: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693547"/>
            <a:ext cx="8462010" cy="55352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algn="just">
              <a:lnSpc>
                <a:spcPct val="90000"/>
              </a:lnSpc>
              <a:spcBef>
                <a:spcPts val="430"/>
              </a:spcBef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structure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function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lymphatics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20" dirty="0">
                <a:latin typeface="Calibri"/>
                <a:cs typeface="Calibri"/>
              </a:rPr>
              <a:t>involved </a:t>
            </a:r>
            <a:r>
              <a:rPr sz="2800" spc="-5" dirty="0">
                <a:latin typeface="Calibri"/>
                <a:cs typeface="Calibri"/>
              </a:rPr>
              <a:t>limbs </a:t>
            </a:r>
            <a:r>
              <a:rPr sz="2800" spc="-10" dirty="0">
                <a:latin typeface="Calibri"/>
                <a:cs typeface="Calibri"/>
              </a:rPr>
              <a:t>can be </a:t>
            </a:r>
            <a:r>
              <a:rPr sz="2800" spc="-5" dirty="0">
                <a:latin typeface="Calibri"/>
                <a:cs typeface="Calibri"/>
              </a:rPr>
              <a:t>assessed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spc="-15" dirty="0">
                <a:latin typeface="Calibri"/>
                <a:cs typeface="Calibri"/>
              </a:rPr>
              <a:t>lymphoscintigraphy  after </a:t>
            </a:r>
            <a:r>
              <a:rPr sz="2800" spc="-5" dirty="0">
                <a:latin typeface="Calibri"/>
                <a:cs typeface="Calibri"/>
              </a:rPr>
              <a:t>injecting </a:t>
            </a:r>
            <a:r>
              <a:rPr sz="2800" spc="-10" dirty="0">
                <a:latin typeface="Calibri"/>
                <a:cs typeface="Calibri"/>
              </a:rPr>
              <a:t>radio-labelled </a:t>
            </a:r>
            <a:r>
              <a:rPr sz="2800" spc="-5" dirty="0">
                <a:latin typeface="Calibri"/>
                <a:cs typeface="Calibri"/>
              </a:rPr>
              <a:t>albumin or </a:t>
            </a:r>
            <a:r>
              <a:rPr sz="2800" spc="-20" dirty="0">
                <a:latin typeface="Calibri"/>
                <a:cs typeface="Calibri"/>
              </a:rPr>
              <a:t>dextran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web </a:t>
            </a:r>
            <a:r>
              <a:rPr sz="2800" spc="-5" dirty="0">
                <a:latin typeface="Calibri"/>
                <a:cs typeface="Calibri"/>
              </a:rPr>
              <a:t>space of </a:t>
            </a:r>
            <a:r>
              <a:rPr sz="2800" spc="-10" dirty="0">
                <a:latin typeface="Calibri"/>
                <a:cs typeface="Calibri"/>
              </a:rPr>
              <a:t>the toes. The structural </a:t>
            </a:r>
            <a:r>
              <a:rPr sz="2800" spc="-5" dirty="0">
                <a:latin typeface="Calibri"/>
                <a:cs typeface="Calibri"/>
              </a:rPr>
              <a:t>changes </a:t>
            </a:r>
            <a:r>
              <a:rPr sz="2800" spc="-10" dirty="0">
                <a:latin typeface="Calibri"/>
                <a:cs typeface="Calibri"/>
              </a:rPr>
              <a:t>can be  imaged </a:t>
            </a:r>
            <a:r>
              <a:rPr sz="2800" spc="-5" dirty="0">
                <a:latin typeface="Calibri"/>
                <a:cs typeface="Calibri"/>
              </a:rPr>
              <a:t>using a Gamma </a:t>
            </a:r>
            <a:r>
              <a:rPr sz="2800" spc="-15" dirty="0">
                <a:latin typeface="Calibri"/>
                <a:cs typeface="Calibri"/>
              </a:rPr>
              <a:t>camera. </a:t>
            </a:r>
            <a:r>
              <a:rPr sz="2800" spc="-20" dirty="0">
                <a:latin typeface="Calibri"/>
                <a:cs typeface="Calibri"/>
              </a:rPr>
              <a:t>Lymphatic </a:t>
            </a:r>
            <a:r>
              <a:rPr sz="2800" spc="-10" dirty="0">
                <a:latin typeface="Calibri"/>
                <a:cs typeface="Calibri"/>
              </a:rPr>
              <a:t>dilation </a:t>
            </a:r>
            <a:r>
              <a:rPr sz="2800" spc="-5" dirty="0">
                <a:latin typeface="Calibri"/>
                <a:cs typeface="Calibri"/>
              </a:rPr>
              <a:t>&amp;  </a:t>
            </a:r>
            <a:r>
              <a:rPr sz="2800" spc="-10" dirty="0">
                <a:latin typeface="Calibri"/>
                <a:cs typeface="Calibri"/>
              </a:rPr>
              <a:t>obstruction </a:t>
            </a:r>
            <a:r>
              <a:rPr sz="2800" spc="-5" dirty="0">
                <a:latin typeface="Calibri"/>
                <a:cs typeface="Calibri"/>
              </a:rPr>
              <a:t>can </a:t>
            </a:r>
            <a:r>
              <a:rPr sz="2800" spc="-10" dirty="0">
                <a:latin typeface="Calibri"/>
                <a:cs typeface="Calibri"/>
              </a:rPr>
              <a:t>be directly </a:t>
            </a:r>
            <a:r>
              <a:rPr sz="2800" spc="-20" dirty="0">
                <a:latin typeface="Calibri"/>
                <a:cs typeface="Calibri"/>
              </a:rPr>
              <a:t>demonstrated </a:t>
            </a:r>
            <a:r>
              <a:rPr sz="2800" spc="-10" dirty="0">
                <a:latin typeface="Calibri"/>
                <a:cs typeface="Calibri"/>
              </a:rPr>
              <a:t>even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early  </a:t>
            </a:r>
            <a:r>
              <a:rPr sz="2800" spc="-10" dirty="0">
                <a:latin typeface="Calibri"/>
                <a:cs typeface="Calibri"/>
              </a:rPr>
              <a:t>clinically </a:t>
            </a:r>
            <a:r>
              <a:rPr sz="2800" spc="-15" dirty="0">
                <a:latin typeface="Calibri"/>
                <a:cs typeface="Calibri"/>
              </a:rPr>
              <a:t>asymptomatic </a:t>
            </a:r>
            <a:r>
              <a:rPr sz="2800" spc="-25" dirty="0">
                <a:latin typeface="Calibri"/>
                <a:cs typeface="Calibri"/>
              </a:rPr>
              <a:t>stage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disease.</a:t>
            </a:r>
            <a:endParaRPr sz="2800">
              <a:latin typeface="Calibri"/>
              <a:cs typeface="Calibri"/>
            </a:endParaRPr>
          </a:p>
          <a:p>
            <a:pPr marL="419734" indent="-407670" algn="just">
              <a:lnSpc>
                <a:spcPct val="100000"/>
              </a:lnSpc>
              <a:spcBef>
                <a:spcPts val="370"/>
              </a:spcBef>
              <a:buAutoNum type="arabicPeriod" startAt="6"/>
              <a:tabLst>
                <a:tab pos="420370" algn="l"/>
              </a:tabLst>
            </a:pPr>
            <a:r>
              <a:rPr sz="3200" b="1" spc="-30" dirty="0">
                <a:solidFill>
                  <a:srgbClr val="1F487C"/>
                </a:solidFill>
                <a:latin typeface="Calibri"/>
                <a:cs typeface="Calibri"/>
              </a:rPr>
              <a:t>X-ray</a:t>
            </a:r>
            <a:r>
              <a:rPr sz="32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Diagnosis:</a:t>
            </a:r>
            <a:endParaRPr sz="3200">
              <a:latin typeface="Calibri"/>
              <a:cs typeface="Calibri"/>
            </a:endParaRPr>
          </a:p>
          <a:p>
            <a:pPr marL="355600" marR="8890" algn="just">
              <a:lnSpc>
                <a:spcPts val="3030"/>
              </a:lnSpc>
              <a:spcBef>
                <a:spcPts val="725"/>
              </a:spcBef>
            </a:pPr>
            <a:r>
              <a:rPr sz="2800" spc="-25" dirty="0">
                <a:latin typeface="Calibri"/>
                <a:cs typeface="Calibri"/>
              </a:rPr>
              <a:t>X-ray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helpful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diagnosis of </a:t>
            </a:r>
            <a:r>
              <a:rPr sz="2800" spc="-35" dirty="0">
                <a:latin typeface="Calibri"/>
                <a:cs typeface="Calibri"/>
              </a:rPr>
              <a:t>Tropical </a:t>
            </a:r>
            <a:r>
              <a:rPr sz="2800" spc="-10" dirty="0">
                <a:latin typeface="Calibri"/>
                <a:cs typeface="Calibri"/>
              </a:rPr>
              <a:t>pulmonary  eosinophilia.</a:t>
            </a:r>
            <a:endParaRPr sz="2800">
              <a:latin typeface="Calibri"/>
              <a:cs typeface="Calibri"/>
            </a:endParaRPr>
          </a:p>
          <a:p>
            <a:pPr marL="355600" marR="8255" algn="just">
              <a:lnSpc>
                <a:spcPts val="3020"/>
              </a:lnSpc>
              <a:spcBef>
                <a:spcPts val="670"/>
              </a:spcBef>
            </a:pPr>
            <a:r>
              <a:rPr sz="2800" spc="-15" dirty="0">
                <a:latin typeface="Calibri"/>
                <a:cs typeface="Calibri"/>
              </a:rPr>
              <a:t>Picture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10" dirty="0">
                <a:latin typeface="Calibri"/>
                <a:cs typeface="Calibri"/>
              </a:rPr>
              <a:t>show </a:t>
            </a:r>
            <a:r>
              <a:rPr sz="2800" spc="-20" dirty="0">
                <a:latin typeface="Calibri"/>
                <a:cs typeface="Calibri"/>
              </a:rPr>
              <a:t>interstial </a:t>
            </a:r>
            <a:r>
              <a:rPr sz="2800" spc="-10" dirty="0">
                <a:latin typeface="Calibri"/>
                <a:cs typeface="Calibri"/>
              </a:rPr>
              <a:t>thickening, diffused nodular  mottling.</a:t>
            </a:r>
            <a:endParaRPr sz="2800">
              <a:latin typeface="Calibri"/>
              <a:cs typeface="Calibri"/>
            </a:endParaRPr>
          </a:p>
          <a:p>
            <a:pPr marL="419100" indent="-407034" algn="just">
              <a:lnSpc>
                <a:spcPct val="100000"/>
              </a:lnSpc>
              <a:spcBef>
                <a:spcPts val="330"/>
              </a:spcBef>
              <a:buAutoNum type="arabicPeriod" startAt="7"/>
              <a:tabLst>
                <a:tab pos="419734" algn="l"/>
              </a:tabLst>
            </a:pP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Haematology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eosinophil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count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355600" marR="508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 err="1" smtClean="0">
                <a:cs typeface="Calibri"/>
              </a:rPr>
              <a:t>Helminths</a:t>
            </a:r>
            <a:r>
              <a:rPr lang="en-US" spc="-5" dirty="0" smtClean="0">
                <a:cs typeface="Calibri"/>
              </a:rPr>
              <a:t> </a:t>
            </a:r>
            <a:r>
              <a:rPr lang="en-US" spc="-10" dirty="0" smtClean="0">
                <a:cs typeface="Calibri"/>
              </a:rPr>
              <a:t>are </a:t>
            </a:r>
            <a:r>
              <a:rPr lang="en-US" spc="-20" dirty="0" err="1" smtClean="0">
                <a:cs typeface="Calibri"/>
              </a:rPr>
              <a:t>multicellular</a:t>
            </a:r>
            <a:r>
              <a:rPr lang="en-US" spc="-20" dirty="0" smtClean="0">
                <a:cs typeface="Calibri"/>
              </a:rPr>
              <a:t>, </a:t>
            </a:r>
            <a:r>
              <a:rPr lang="en-US" spc="-15" dirty="0" smtClean="0">
                <a:cs typeface="Calibri"/>
              </a:rPr>
              <a:t>bilaterally  </a:t>
            </a:r>
            <a:r>
              <a:rPr lang="en-US" spc="-10" dirty="0" smtClean="0">
                <a:cs typeface="Calibri"/>
              </a:rPr>
              <a:t>symmetrical</a:t>
            </a:r>
            <a:r>
              <a:rPr lang="en-US" spc="-5" dirty="0" smtClean="0">
                <a:cs typeface="Calibri"/>
              </a:rPr>
              <a:t> animals</a:t>
            </a:r>
            <a:endParaRPr lang="en-US" dirty="0" smtClean="0">
              <a:cs typeface="Calibri"/>
            </a:endParaRPr>
          </a:p>
          <a:p>
            <a:pPr marL="3556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 err="1" smtClean="0">
                <a:cs typeface="Calibri"/>
              </a:rPr>
              <a:t>Helminths</a:t>
            </a:r>
            <a:r>
              <a:rPr lang="en-US" spc="-5" dirty="0" smtClean="0">
                <a:cs typeface="Calibri"/>
              </a:rPr>
              <a:t> </a:t>
            </a:r>
            <a:r>
              <a:rPr lang="en-US" dirty="0" smtClean="0">
                <a:cs typeface="Calibri"/>
              </a:rPr>
              <a:t>– 2</a:t>
            </a:r>
            <a:r>
              <a:rPr lang="en-US" spc="10" dirty="0" smtClean="0">
                <a:cs typeface="Calibri"/>
              </a:rPr>
              <a:t> </a:t>
            </a:r>
            <a:r>
              <a:rPr lang="en-US" spc="-10" dirty="0" smtClean="0">
                <a:cs typeface="Calibri"/>
              </a:rPr>
              <a:t>Phylum</a:t>
            </a:r>
          </a:p>
          <a:p>
            <a:pPr marL="3556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pc="-10" dirty="0" smtClean="0">
              <a:cs typeface="Calibri"/>
            </a:endParaRPr>
          </a:p>
          <a:p>
            <a:pPr>
              <a:buNone/>
            </a:pPr>
            <a:r>
              <a:rPr lang="en-US" dirty="0" err="1" smtClean="0"/>
              <a:t>Platyhelminthes</a:t>
            </a:r>
            <a:r>
              <a:rPr lang="en-US" dirty="0" smtClean="0"/>
              <a:t>       -     </a:t>
            </a:r>
            <a:r>
              <a:rPr lang="en-US" dirty="0" err="1" smtClean="0"/>
              <a:t>Cestodes</a:t>
            </a:r>
            <a:r>
              <a:rPr lang="en-US" dirty="0" smtClean="0"/>
              <a:t> &amp;  </a:t>
            </a:r>
            <a:r>
              <a:rPr lang="en-US" dirty="0" err="1" smtClean="0"/>
              <a:t>Trematodes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Nemahelminthes</a:t>
            </a:r>
            <a:r>
              <a:rPr lang="en-US" dirty="0" smtClean="0"/>
              <a:t>     -     Nematodes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009989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Reference</a:t>
            </a:r>
          </a:p>
          <a:p>
            <a:r>
              <a:rPr lang="en-US" dirty="0" smtClean="0"/>
              <a:t>Essentials of Medical </a:t>
            </a:r>
            <a:r>
              <a:rPr lang="en-US" dirty="0" err="1" smtClean="0"/>
              <a:t>Parasitology</a:t>
            </a:r>
            <a:r>
              <a:rPr lang="en-US" dirty="0" smtClean="0"/>
              <a:t> </a:t>
            </a:r>
            <a:r>
              <a:rPr lang="en-US" dirty="0" err="1" smtClean="0"/>
              <a:t>Apurba</a:t>
            </a:r>
            <a:r>
              <a:rPr lang="en-US" dirty="0" smtClean="0"/>
              <a:t> </a:t>
            </a:r>
            <a:r>
              <a:rPr lang="en-US" dirty="0" err="1" smtClean="0"/>
              <a:t>Sankar</a:t>
            </a:r>
            <a:r>
              <a:rPr lang="en-US" dirty="0" smtClean="0"/>
              <a:t> </a:t>
            </a:r>
            <a:r>
              <a:rPr lang="en-US" dirty="0" err="1" smtClean="0"/>
              <a:t>Sastry</a:t>
            </a:r>
            <a:endParaRPr lang="en-US" dirty="0" smtClean="0"/>
          </a:p>
          <a:p>
            <a:r>
              <a:rPr lang="en-US" dirty="0" smtClean="0"/>
              <a:t>Medical </a:t>
            </a:r>
            <a:r>
              <a:rPr lang="en-US" dirty="0" err="1" smtClean="0"/>
              <a:t>Parasitology</a:t>
            </a:r>
            <a:r>
              <a:rPr lang="en-US" dirty="0" smtClean="0"/>
              <a:t> K.D </a:t>
            </a:r>
            <a:r>
              <a:rPr lang="en-US" dirty="0" err="1" smtClean="0"/>
              <a:t>Chatterjee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298450"/>
          <a:ext cx="8229600" cy="6095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54227">
                <a:tc gridSpan="4"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Differences between Cestodes, </a:t>
                      </a:r>
                      <a:r>
                        <a:rPr sz="2400" b="1" spc="-25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Trematodes </a:t>
                      </a:r>
                      <a:r>
                        <a:rPr sz="2400" b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2400" b="1" spc="75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Nematodes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41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20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CESTODES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35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TREMATODES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35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NEMATODES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1084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Shape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35" smtClean="0">
                          <a:latin typeface="Calibri"/>
                          <a:cs typeface="Calibri"/>
                        </a:rPr>
                        <a:t>Tape</a:t>
                      </a:r>
                      <a:r>
                        <a:rPr sz="1800" b="1" spc="-25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smtClean="0">
                          <a:latin typeface="Calibri"/>
                          <a:cs typeface="Calibri"/>
                        </a:rPr>
                        <a:t>like</a:t>
                      </a:r>
                      <a:endParaRPr sz="1800" smtClean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smtClean="0">
                          <a:latin typeface="Calibri"/>
                          <a:cs typeface="Calibri"/>
                        </a:rPr>
                        <a:t>segmented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smtClean="0">
                          <a:latin typeface="Calibri"/>
                          <a:cs typeface="Calibri"/>
                        </a:rPr>
                        <a:t>Leaf</a:t>
                      </a:r>
                      <a:r>
                        <a:rPr sz="1800" b="1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smtClean="0">
                          <a:latin typeface="Calibri"/>
                          <a:cs typeface="Calibri"/>
                        </a:rPr>
                        <a:t>like</a:t>
                      </a:r>
                      <a:endParaRPr sz="1800" smtClean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10" smtClean="0">
                          <a:latin typeface="Calibri"/>
                          <a:cs typeface="Calibri"/>
                        </a:rPr>
                        <a:t>unsegmented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616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smtClean="0">
                          <a:latin typeface="Calibri"/>
                          <a:cs typeface="Calibri"/>
                        </a:rPr>
                        <a:t>Elongated,  cylindrical,  </a:t>
                      </a:r>
                      <a:r>
                        <a:rPr sz="1800" b="1" smtClean="0">
                          <a:latin typeface="Calibri"/>
                          <a:cs typeface="Calibri"/>
                        </a:rPr>
                        <a:t>uns</a:t>
                      </a:r>
                      <a:r>
                        <a:rPr sz="1800" b="1" spc="5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15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1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25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mtClean="0">
                          <a:latin typeface="Calibri"/>
                          <a:cs typeface="Calibri"/>
                        </a:rPr>
                        <a:t>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1083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b="1" spc="-20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Sexes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41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" smtClean="0">
                          <a:latin typeface="Calibri"/>
                          <a:cs typeface="Calibri"/>
                        </a:rPr>
                        <a:t>Sexes </a:t>
                      </a:r>
                      <a:r>
                        <a:rPr sz="1800" b="1" smtClean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b="1" spc="-114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smtClean="0">
                          <a:latin typeface="Calibri"/>
                          <a:cs typeface="Calibri"/>
                        </a:rPr>
                        <a:t>separate  </a:t>
                      </a:r>
                      <a:r>
                        <a:rPr sz="1800" b="1" spc="-5" smtClean="0">
                          <a:latin typeface="Calibri"/>
                          <a:cs typeface="Calibri"/>
                        </a:rPr>
                        <a:t>Monoecious  </a:t>
                      </a:r>
                      <a:r>
                        <a:rPr sz="1800" b="1" spc="-10" smtClean="0">
                          <a:latin typeface="Calibri"/>
                          <a:cs typeface="Calibri"/>
                        </a:rPr>
                        <a:t>Hermaphrodite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366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" smtClean="0">
                          <a:latin typeface="Calibri"/>
                          <a:cs typeface="Calibri"/>
                        </a:rPr>
                        <a:t>Sexes </a:t>
                      </a:r>
                      <a:r>
                        <a:rPr sz="1800" b="1" smtClean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800" b="1" spc="-10" smtClean="0">
                          <a:latin typeface="Calibri"/>
                          <a:cs typeface="Calibri"/>
                        </a:rPr>
                        <a:t>separate  </a:t>
                      </a:r>
                      <a:r>
                        <a:rPr sz="1800" b="1" spc="-5" smtClean="0">
                          <a:latin typeface="Calibri"/>
                          <a:cs typeface="Calibri"/>
                        </a:rPr>
                        <a:t>Monoecious</a:t>
                      </a:r>
                      <a:r>
                        <a:rPr sz="1800" b="1" spc="-85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smtClean="0">
                          <a:latin typeface="Calibri"/>
                          <a:cs typeface="Calibri"/>
                        </a:rPr>
                        <a:t>except  </a:t>
                      </a:r>
                      <a:r>
                        <a:rPr sz="1800" b="1" spc="-10" smtClean="0">
                          <a:latin typeface="Calibri"/>
                          <a:cs typeface="Calibri"/>
                        </a:rPr>
                        <a:t>Schistosoma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193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" smtClean="0">
                          <a:latin typeface="Calibri"/>
                          <a:cs typeface="Calibri"/>
                        </a:rPr>
                        <a:t>Sexes </a:t>
                      </a:r>
                      <a:r>
                        <a:rPr sz="1800" b="1" spc="-10" smtClean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800" b="1" spc="-105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smtClean="0">
                          <a:latin typeface="Calibri"/>
                          <a:cs typeface="Calibri"/>
                        </a:rPr>
                        <a:t>separate  </a:t>
                      </a:r>
                      <a:r>
                        <a:rPr sz="1800" b="1" spc="-5" smtClean="0">
                          <a:latin typeface="Calibri"/>
                          <a:cs typeface="Calibri"/>
                        </a:rPr>
                        <a:t>Diecious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1083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Head</a:t>
                      </a:r>
                      <a:r>
                        <a:rPr sz="2400" b="1" spc="-10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end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66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smtClean="0">
                          <a:latin typeface="Calibri"/>
                          <a:cs typeface="Calibri"/>
                        </a:rPr>
                        <a:t>Suckers, </a:t>
                      </a:r>
                      <a:r>
                        <a:rPr sz="1800" b="1" spc="-5" smtClean="0">
                          <a:latin typeface="Calibri"/>
                          <a:cs typeface="Calibri"/>
                        </a:rPr>
                        <a:t>often</a:t>
                      </a:r>
                      <a:r>
                        <a:rPr sz="1800" b="1" spc="-9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smtClean="0">
                          <a:latin typeface="Calibri"/>
                          <a:cs typeface="Calibri"/>
                        </a:rPr>
                        <a:t>with  hooks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smtClean="0">
                          <a:latin typeface="Calibri"/>
                          <a:cs typeface="Calibri"/>
                        </a:rPr>
                        <a:t>Suckers, </a:t>
                      </a:r>
                      <a:r>
                        <a:rPr sz="1800" b="1" smtClean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-45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smtClean="0">
                          <a:latin typeface="Calibri"/>
                          <a:cs typeface="Calibri"/>
                        </a:rPr>
                        <a:t>hooks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810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mtClean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800" b="1" spc="-15" smtClean="0">
                          <a:latin typeface="Calibri"/>
                          <a:cs typeface="Calibri"/>
                        </a:rPr>
                        <a:t>suckers,</a:t>
                      </a:r>
                      <a:r>
                        <a:rPr sz="1800" b="1" spc="-105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mtClean="0">
                          <a:latin typeface="Calibri"/>
                          <a:cs typeface="Calibri"/>
                        </a:rPr>
                        <a:t>no  </a:t>
                      </a:r>
                      <a:r>
                        <a:rPr sz="1800" b="1" spc="-5" smtClean="0">
                          <a:latin typeface="Calibri"/>
                          <a:cs typeface="Calibri"/>
                        </a:rPr>
                        <a:t>hooks, </a:t>
                      </a:r>
                      <a:r>
                        <a:rPr sz="1800" b="1" spc="-10" smtClean="0">
                          <a:latin typeface="Calibri"/>
                          <a:cs typeface="Calibri"/>
                        </a:rPr>
                        <a:t>well  developed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108379">
                <a:tc>
                  <a:txBody>
                    <a:bodyPr/>
                    <a:lstStyle/>
                    <a:p>
                      <a:pPr marL="91440" marR="5556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2400" b="1" spc="-10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400" b="1" spc="-5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400" b="1" spc="5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30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2400" b="1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10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2400" b="1" spc="-5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canal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smtClean="0">
                          <a:latin typeface="Calibri"/>
                          <a:cs typeface="Calibri"/>
                        </a:rPr>
                        <a:t>Absent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39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smtClean="0">
                          <a:latin typeface="Calibri"/>
                          <a:cs typeface="Calibri"/>
                        </a:rPr>
                        <a:t>Present,  </a:t>
                      </a:r>
                      <a:r>
                        <a:rPr sz="1800" b="1" spc="-10" smtClean="0">
                          <a:latin typeface="Calibri"/>
                          <a:cs typeface="Calibri"/>
                        </a:rPr>
                        <a:t>incomplete,</a:t>
                      </a:r>
                      <a:r>
                        <a:rPr sz="1800" b="1" spc="-9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mtClean="0">
                          <a:latin typeface="Calibri"/>
                          <a:cs typeface="Calibri"/>
                        </a:rPr>
                        <a:t>no  anus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90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smtClean="0">
                          <a:latin typeface="Calibri"/>
                          <a:cs typeface="Calibri"/>
                        </a:rPr>
                        <a:t>Present,</a:t>
                      </a:r>
                      <a:r>
                        <a:rPr sz="1800" b="1" spc="-8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smtClean="0">
                          <a:latin typeface="Calibri"/>
                          <a:cs typeface="Calibri"/>
                        </a:rPr>
                        <a:t>complete,  </a:t>
                      </a:r>
                      <a:r>
                        <a:rPr sz="1800" b="1" smtClean="0">
                          <a:latin typeface="Calibri"/>
                          <a:cs typeface="Calibri"/>
                        </a:rPr>
                        <a:t>anus</a:t>
                      </a:r>
                      <a:r>
                        <a:rPr sz="1800" b="1" spc="-35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smtClean="0">
                          <a:latin typeface="Calibri"/>
                          <a:cs typeface="Calibri"/>
                        </a:rPr>
                        <a:t>present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5417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Body</a:t>
                      </a:r>
                      <a:r>
                        <a:rPr sz="2400" b="1" spc="-10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cavity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smtClean="0">
                          <a:latin typeface="Calibri"/>
                          <a:cs typeface="Calibri"/>
                        </a:rPr>
                        <a:t>Absent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smtClean="0">
                          <a:latin typeface="Calibri"/>
                          <a:cs typeface="Calibri"/>
                        </a:rPr>
                        <a:t>Absent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smtClean="0">
                          <a:latin typeface="Calibri"/>
                          <a:cs typeface="Calibri"/>
                        </a:rPr>
                        <a:t>Present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35940" y="6426809"/>
            <a:ext cx="687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/2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681" y="64268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50"/>
              </a:lnSpc>
            </a:pP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NEMATODES</a:t>
            </a:r>
            <a:r>
              <a:rPr sz="4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CLASSIFICATION</a:t>
            </a:r>
            <a:endParaRPr sz="4000">
              <a:latin typeface="Calibri"/>
              <a:cs typeface="Calibri"/>
            </a:endParaRPr>
          </a:p>
          <a:p>
            <a:pPr marL="635" algn="ctr">
              <a:lnSpc>
                <a:spcPts val="4750"/>
              </a:lnSpc>
            </a:pP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(LOCATION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4000" b="1" spc="-65" dirty="0">
                <a:solidFill>
                  <a:srgbClr val="FF0000"/>
                </a:solidFill>
                <a:latin typeface="Calibri"/>
                <a:cs typeface="Calibri"/>
              </a:rPr>
              <a:t>ADULT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40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BODY)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449184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INTESTINAL</a:t>
            </a:r>
            <a:r>
              <a:rPr sz="27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NEMATODES:</a:t>
            </a:r>
            <a:endParaRPr sz="2700">
              <a:latin typeface="Calibri"/>
              <a:cs typeface="Calibri"/>
            </a:endParaRPr>
          </a:p>
          <a:p>
            <a:pPr marL="527685" marR="447675" indent="-515620">
              <a:lnSpc>
                <a:spcPts val="2590"/>
              </a:lnSpc>
              <a:spcBef>
                <a:spcPts val="63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700" spc="-5" dirty="0">
                <a:latin typeface="Calibri"/>
                <a:cs typeface="Calibri"/>
              </a:rPr>
              <a:t>Small </a:t>
            </a:r>
            <a:r>
              <a:rPr sz="2700" spc="-10" dirty="0">
                <a:latin typeface="Calibri"/>
                <a:cs typeface="Calibri"/>
              </a:rPr>
              <a:t>intestine: </a:t>
            </a:r>
            <a:r>
              <a:rPr sz="2700" spc="-5" dirty="0">
                <a:latin typeface="Calibri"/>
                <a:cs typeface="Calibri"/>
              </a:rPr>
              <a:t>Ascaris, </a:t>
            </a:r>
            <a:r>
              <a:rPr sz="2700" spc="-10" dirty="0">
                <a:latin typeface="Calibri"/>
                <a:cs typeface="Calibri"/>
              </a:rPr>
              <a:t>Ancylostoma, </a:t>
            </a:r>
            <a:r>
              <a:rPr sz="2700" spc="-45" dirty="0">
                <a:latin typeface="Calibri"/>
                <a:cs typeface="Calibri"/>
              </a:rPr>
              <a:t>Necator,  </a:t>
            </a:r>
            <a:r>
              <a:rPr sz="2700" spc="-10" dirty="0">
                <a:latin typeface="Calibri"/>
                <a:cs typeface="Calibri"/>
              </a:rPr>
              <a:t>Strongyloides,</a:t>
            </a:r>
            <a:r>
              <a:rPr sz="2700" spc="-15" dirty="0">
                <a:latin typeface="Calibri"/>
                <a:cs typeface="Calibri"/>
              </a:rPr>
              <a:t> Trichinella.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700" spc="-15" dirty="0">
                <a:latin typeface="Calibri"/>
                <a:cs typeface="Calibri"/>
              </a:rPr>
              <a:t>Large </a:t>
            </a:r>
            <a:r>
              <a:rPr sz="2700" spc="-10" dirty="0">
                <a:latin typeface="Calibri"/>
                <a:cs typeface="Calibri"/>
              </a:rPr>
              <a:t>intestine: </a:t>
            </a:r>
            <a:r>
              <a:rPr sz="2700" spc="-15" dirty="0">
                <a:latin typeface="Calibri"/>
                <a:cs typeface="Calibri"/>
              </a:rPr>
              <a:t>Enterobius,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Trichuris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TISSUE </a:t>
            </a:r>
            <a:r>
              <a:rPr sz="27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NEMATODES </a:t>
            </a:r>
            <a:r>
              <a:rPr sz="27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(Somatic</a:t>
            </a:r>
            <a:r>
              <a:rPr sz="2700" b="1" u="heavy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nematodes):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lphaLcPeriod"/>
              <a:tabLst>
                <a:tab pos="527685" algn="l"/>
                <a:tab pos="528320" algn="l"/>
              </a:tabLst>
            </a:pPr>
            <a:r>
              <a:rPr sz="2700" spc="-15" dirty="0">
                <a:latin typeface="Calibri"/>
                <a:cs typeface="Calibri"/>
              </a:rPr>
              <a:t>Lymphatic: Wuchereria,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Brugia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lphaLcPeriod"/>
              <a:tabLst>
                <a:tab pos="527685" algn="l"/>
                <a:tab pos="528320" algn="l"/>
              </a:tabLst>
            </a:pPr>
            <a:r>
              <a:rPr sz="2700" spc="-5" dirty="0">
                <a:latin typeface="Calibri"/>
                <a:cs typeface="Calibri"/>
              </a:rPr>
              <a:t>Sub-cutaneous: </a:t>
            </a:r>
            <a:r>
              <a:rPr sz="2700" i="1" spc="-5" dirty="0">
                <a:latin typeface="Calibri"/>
                <a:cs typeface="Calibri"/>
              </a:rPr>
              <a:t>Loa loa, Onchocerca,</a:t>
            </a:r>
            <a:r>
              <a:rPr sz="2700" i="1" spc="-5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Dracunculus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lphaLcPeriod"/>
              <a:tabLst>
                <a:tab pos="527685" algn="l"/>
                <a:tab pos="528320" algn="l"/>
              </a:tabLst>
            </a:pPr>
            <a:r>
              <a:rPr sz="2700" spc="-5" dirty="0">
                <a:latin typeface="Calibri"/>
                <a:cs typeface="Calibri"/>
              </a:rPr>
              <a:t>Mesentry: </a:t>
            </a:r>
            <a:r>
              <a:rPr sz="2700" dirty="0">
                <a:latin typeface="Calibri"/>
                <a:cs typeface="Calibri"/>
              </a:rPr>
              <a:t>Mansonella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spp.,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700" spc="-10" dirty="0">
                <a:latin typeface="Calibri"/>
                <a:cs typeface="Calibri"/>
              </a:rPr>
              <a:t>Conjucntiva: </a:t>
            </a:r>
            <a:r>
              <a:rPr sz="2700" i="1" spc="-5" dirty="0">
                <a:latin typeface="Calibri"/>
                <a:cs typeface="Calibri"/>
              </a:rPr>
              <a:t>Loa</a:t>
            </a:r>
            <a:r>
              <a:rPr sz="2700" i="1" spc="-1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loa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lphaLcPeriod"/>
              <a:tabLst>
                <a:tab pos="527685" algn="l"/>
                <a:tab pos="528320" algn="l"/>
              </a:tabLst>
            </a:pPr>
            <a:r>
              <a:rPr sz="2700" i="1" spc="-15" dirty="0">
                <a:latin typeface="Calibri"/>
                <a:cs typeface="Calibri"/>
              </a:rPr>
              <a:t>Zoonotic </a:t>
            </a:r>
            <a:r>
              <a:rPr sz="2700" i="1" dirty="0">
                <a:latin typeface="Calibri"/>
                <a:cs typeface="Calibri"/>
              </a:rPr>
              <a:t>filariasis: </a:t>
            </a:r>
            <a:r>
              <a:rPr sz="2700" i="1" spc="-5" dirty="0">
                <a:latin typeface="Calibri"/>
                <a:cs typeface="Calibri"/>
              </a:rPr>
              <a:t>Dirofilaria</a:t>
            </a:r>
            <a:r>
              <a:rPr sz="2700" i="1" spc="5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spp.,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50"/>
              </a:lnSpc>
            </a:pP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NEMATODES</a:t>
            </a:r>
            <a:r>
              <a:rPr sz="4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CLASSIFICATION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750"/>
              </a:lnSpc>
            </a:pP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(MODE OF</a:t>
            </a:r>
            <a:r>
              <a:rPr sz="4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INFECTION)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7269"/>
            <a:ext cx="7769225" cy="43707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584200" algn="l"/>
              </a:tabLst>
            </a:pPr>
            <a:r>
              <a:rPr sz="3000" b="1" spc="-5" dirty="0">
                <a:solidFill>
                  <a:srgbClr val="C00000"/>
                </a:solidFill>
                <a:latin typeface="Calibri"/>
                <a:cs typeface="Calibri"/>
              </a:rPr>
              <a:t>i.	</a:t>
            </a:r>
            <a:r>
              <a:rPr sz="3000" b="1" spc="-15" dirty="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sz="3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C00000"/>
                </a:solidFill>
                <a:latin typeface="Calibri"/>
                <a:cs typeface="Calibri"/>
              </a:rPr>
              <a:t>ingestion:</a:t>
            </a:r>
            <a:endParaRPr sz="30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365"/>
              </a:spcBef>
              <a:buAutoNum type="alphaLcPeriod"/>
              <a:tabLst>
                <a:tab pos="584200" algn="l"/>
                <a:tab pos="584835" algn="l"/>
              </a:tabLst>
            </a:pPr>
            <a:r>
              <a:rPr sz="3000" dirty="0">
                <a:latin typeface="Calibri"/>
                <a:cs typeface="Calibri"/>
              </a:rPr>
              <a:t>Eggs: </a:t>
            </a:r>
            <a:r>
              <a:rPr sz="3000" spc="-5" dirty="0">
                <a:latin typeface="Calibri"/>
                <a:cs typeface="Calibri"/>
              </a:rPr>
              <a:t>Ascaris, </a:t>
            </a:r>
            <a:r>
              <a:rPr sz="3000" spc="-15" dirty="0">
                <a:latin typeface="Calibri"/>
                <a:cs typeface="Calibri"/>
              </a:rPr>
              <a:t>Enterobius,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Trichuris</a:t>
            </a:r>
            <a:endParaRPr sz="30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360"/>
              </a:spcBef>
              <a:buAutoNum type="alphaLcPeriod"/>
              <a:tabLst>
                <a:tab pos="584200" algn="l"/>
                <a:tab pos="584835" algn="l"/>
              </a:tabLst>
            </a:pPr>
            <a:r>
              <a:rPr sz="3000" spc="-10" dirty="0">
                <a:latin typeface="Calibri"/>
                <a:cs typeface="Calibri"/>
              </a:rPr>
              <a:t>Larvae </a:t>
            </a:r>
            <a:r>
              <a:rPr sz="3000" dirty="0">
                <a:latin typeface="Calibri"/>
                <a:cs typeface="Calibri"/>
              </a:rPr>
              <a:t>within </a:t>
            </a:r>
            <a:r>
              <a:rPr sz="3000" spc="-15" dirty="0">
                <a:latin typeface="Calibri"/>
                <a:cs typeface="Calibri"/>
              </a:rPr>
              <a:t>intermediate </a:t>
            </a:r>
            <a:r>
              <a:rPr sz="3000" spc="-10" dirty="0">
                <a:latin typeface="Calibri"/>
                <a:cs typeface="Calibri"/>
              </a:rPr>
              <a:t>host: Dracunculus</a:t>
            </a:r>
            <a:endParaRPr sz="30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360"/>
              </a:spcBef>
              <a:buAutoNum type="alphaLcPeriod"/>
              <a:tabLst>
                <a:tab pos="584200" algn="l"/>
                <a:tab pos="584835" algn="l"/>
              </a:tabLst>
            </a:pPr>
            <a:r>
              <a:rPr sz="3000" spc="-15" dirty="0">
                <a:latin typeface="Calibri"/>
                <a:cs typeface="Calibri"/>
              </a:rPr>
              <a:t>Encysted </a:t>
            </a:r>
            <a:r>
              <a:rPr sz="3000" spc="-10" dirty="0">
                <a:latin typeface="Calibri"/>
                <a:cs typeface="Calibri"/>
              </a:rPr>
              <a:t>larvae </a:t>
            </a:r>
            <a:r>
              <a:rPr sz="3000" dirty="0">
                <a:latin typeface="Calibri"/>
                <a:cs typeface="Calibri"/>
              </a:rPr>
              <a:t>in the muscle: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Trichinella</a:t>
            </a:r>
            <a:endParaRPr sz="3000">
              <a:latin typeface="Calibri"/>
              <a:cs typeface="Calibri"/>
            </a:endParaRPr>
          </a:p>
          <a:p>
            <a:pPr marL="584200" indent="-572135">
              <a:lnSpc>
                <a:spcPts val="3420"/>
              </a:lnSpc>
              <a:spcBef>
                <a:spcPts val="360"/>
              </a:spcBef>
              <a:buAutoNum type="romanLcPeriod" startAt="2"/>
              <a:tabLst>
                <a:tab pos="584200" algn="l"/>
                <a:tab pos="584835" algn="l"/>
              </a:tabLst>
            </a:pPr>
            <a:r>
              <a:rPr sz="3000" b="1" spc="-15" dirty="0">
                <a:solidFill>
                  <a:srgbClr val="C00000"/>
                </a:solidFill>
                <a:latin typeface="Calibri"/>
                <a:cs typeface="Calibri"/>
              </a:rPr>
              <a:t>By </a:t>
            </a:r>
            <a:r>
              <a:rPr sz="3000" b="1" spc="-20" dirty="0">
                <a:solidFill>
                  <a:srgbClr val="C00000"/>
                </a:solidFill>
                <a:latin typeface="Calibri"/>
                <a:cs typeface="Calibri"/>
              </a:rPr>
              <a:t>Penetration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3000" b="1" spc="-5" dirty="0">
                <a:solidFill>
                  <a:srgbClr val="C00000"/>
                </a:solidFill>
                <a:latin typeface="Calibri"/>
                <a:cs typeface="Calibri"/>
              </a:rPr>
              <a:t>Skin: </a:t>
            </a:r>
            <a:r>
              <a:rPr sz="3000" spc="-10" dirty="0">
                <a:latin typeface="Calibri"/>
                <a:cs typeface="Calibri"/>
              </a:rPr>
              <a:t>Ancylostoma,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45" dirty="0">
                <a:latin typeface="Calibri"/>
                <a:cs typeface="Calibri"/>
              </a:rPr>
              <a:t>Necator,</a:t>
            </a:r>
            <a:endParaRPr sz="3000">
              <a:latin typeface="Calibri"/>
              <a:cs typeface="Calibri"/>
            </a:endParaRPr>
          </a:p>
          <a:p>
            <a:pPr marL="584200">
              <a:lnSpc>
                <a:spcPts val="3420"/>
              </a:lnSpc>
            </a:pPr>
            <a:r>
              <a:rPr sz="3000" spc="-10" dirty="0">
                <a:latin typeface="Calibri"/>
                <a:cs typeface="Calibri"/>
              </a:rPr>
              <a:t>Strongyloides</a:t>
            </a:r>
            <a:endParaRPr sz="30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360"/>
              </a:spcBef>
              <a:buAutoNum type="romanLcPeriod" startAt="3"/>
              <a:tabLst>
                <a:tab pos="584200" algn="l"/>
                <a:tab pos="584835" algn="l"/>
              </a:tabLst>
            </a:pPr>
            <a:r>
              <a:rPr sz="3000" b="1" spc="-15" dirty="0">
                <a:solidFill>
                  <a:srgbClr val="C00000"/>
                </a:solidFill>
                <a:latin typeface="Calibri"/>
                <a:cs typeface="Calibri"/>
              </a:rPr>
              <a:t>By </a:t>
            </a:r>
            <a:r>
              <a:rPr sz="3000" b="1" spc="-5" dirty="0">
                <a:solidFill>
                  <a:srgbClr val="C00000"/>
                </a:solidFill>
                <a:latin typeface="Calibri"/>
                <a:cs typeface="Calibri"/>
              </a:rPr>
              <a:t>blood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sucking insects:</a:t>
            </a:r>
            <a:r>
              <a:rPr sz="3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Filariae</a:t>
            </a:r>
            <a:endParaRPr sz="3000">
              <a:latin typeface="Calibri"/>
              <a:cs typeface="Calibri"/>
            </a:endParaRPr>
          </a:p>
          <a:p>
            <a:pPr marL="584200" marR="5080" indent="-572135">
              <a:lnSpc>
                <a:spcPts val="3240"/>
              </a:lnSpc>
              <a:spcBef>
                <a:spcPts val="770"/>
              </a:spcBef>
              <a:buAutoNum type="romanLcPeriod" startAt="3"/>
              <a:tabLst>
                <a:tab pos="584200" algn="l"/>
                <a:tab pos="584835" algn="l"/>
              </a:tabLst>
            </a:pPr>
            <a:r>
              <a:rPr sz="3000" b="1" spc="-15" dirty="0">
                <a:solidFill>
                  <a:srgbClr val="C00000"/>
                </a:solidFill>
                <a:latin typeface="Calibri"/>
                <a:cs typeface="Calibri"/>
              </a:rPr>
              <a:t>By </a:t>
            </a:r>
            <a:r>
              <a:rPr sz="3000" b="1" spc="-10" dirty="0">
                <a:solidFill>
                  <a:srgbClr val="C00000"/>
                </a:solidFill>
                <a:latin typeface="Calibri"/>
                <a:cs typeface="Calibri"/>
              </a:rPr>
              <a:t>inhalation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3000" b="1" spc="-15" dirty="0">
                <a:solidFill>
                  <a:srgbClr val="C00000"/>
                </a:solidFill>
                <a:latin typeface="Calibri"/>
                <a:cs typeface="Calibri"/>
              </a:rPr>
              <a:t>dust </a:t>
            </a:r>
            <a:r>
              <a:rPr sz="3000" b="1" spc="-10" dirty="0">
                <a:solidFill>
                  <a:srgbClr val="C00000"/>
                </a:solidFill>
                <a:latin typeface="Calibri"/>
                <a:cs typeface="Calibri"/>
              </a:rPr>
              <a:t>containing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eggs: </a:t>
            </a:r>
            <a:r>
              <a:rPr sz="3000" spc="-5" dirty="0">
                <a:latin typeface="Calibri"/>
                <a:cs typeface="Calibri"/>
              </a:rPr>
              <a:t>Ascaris,  </a:t>
            </a:r>
            <a:r>
              <a:rPr sz="3000" spc="-20" dirty="0">
                <a:latin typeface="Calibri"/>
                <a:cs typeface="Calibri"/>
              </a:rPr>
              <a:t>Enterobius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50"/>
              </a:lnSpc>
            </a:pP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NEMATODES</a:t>
            </a:r>
            <a:r>
              <a:rPr sz="4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CLASSIFICATION</a:t>
            </a:r>
            <a:endParaRPr sz="4000">
              <a:latin typeface="Calibri"/>
              <a:cs typeface="Calibri"/>
            </a:endParaRPr>
          </a:p>
          <a:p>
            <a:pPr marL="4445" algn="ctr">
              <a:lnSpc>
                <a:spcPts val="4750"/>
              </a:lnSpc>
            </a:pP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(BASED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THEY </a:t>
            </a:r>
            <a:r>
              <a:rPr sz="4000" b="1" spc="-110" dirty="0">
                <a:solidFill>
                  <a:srgbClr val="FF0000"/>
                </a:solidFill>
                <a:latin typeface="Calibri"/>
                <a:cs typeface="Calibri"/>
              </a:rPr>
              <a:t>LAY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EGGS/LARVAE)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7269"/>
            <a:ext cx="7973695" cy="43707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584200" algn="l"/>
              </a:tabLst>
            </a:pPr>
            <a:r>
              <a:rPr sz="3000" b="1" spc="-5" dirty="0">
                <a:solidFill>
                  <a:srgbClr val="C00000"/>
                </a:solidFill>
                <a:latin typeface="Calibri"/>
                <a:cs typeface="Calibri"/>
              </a:rPr>
              <a:t>i.	</a:t>
            </a:r>
            <a:r>
              <a:rPr sz="3000" b="1" spc="-10" dirty="0">
                <a:solidFill>
                  <a:srgbClr val="C00000"/>
                </a:solidFill>
                <a:latin typeface="Calibri"/>
                <a:cs typeface="Calibri"/>
              </a:rPr>
              <a:t>Oviparous: </a:t>
            </a:r>
            <a:r>
              <a:rPr sz="3000" spc="5" dirty="0">
                <a:latin typeface="Calibri"/>
                <a:cs typeface="Calibri"/>
              </a:rPr>
              <a:t>Egg </a:t>
            </a:r>
            <a:r>
              <a:rPr sz="3000" spc="-10" dirty="0">
                <a:latin typeface="Calibri"/>
                <a:cs typeface="Calibri"/>
              </a:rPr>
              <a:t>laying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nematodes</a:t>
            </a:r>
            <a:endParaRPr sz="30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6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000" spc="-10" dirty="0">
                <a:latin typeface="Calibri"/>
                <a:cs typeface="Calibri"/>
              </a:rPr>
              <a:t>Unsegmented </a:t>
            </a:r>
            <a:r>
              <a:rPr sz="3000" dirty="0">
                <a:latin typeface="Calibri"/>
                <a:cs typeface="Calibri"/>
              </a:rPr>
              <a:t>eggs: </a:t>
            </a:r>
            <a:r>
              <a:rPr sz="3000" spc="-5" dirty="0">
                <a:latin typeface="Calibri"/>
                <a:cs typeface="Calibri"/>
              </a:rPr>
              <a:t>Ascaris,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trichuris</a:t>
            </a:r>
            <a:endParaRPr sz="30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6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000" spc="-15" dirty="0">
                <a:latin typeface="Calibri"/>
                <a:cs typeface="Calibri"/>
              </a:rPr>
              <a:t>Segmented </a:t>
            </a:r>
            <a:r>
              <a:rPr sz="3000" dirty="0">
                <a:latin typeface="Calibri"/>
                <a:cs typeface="Calibri"/>
              </a:rPr>
              <a:t>eggs: </a:t>
            </a:r>
            <a:r>
              <a:rPr sz="3000" spc="-10" dirty="0">
                <a:latin typeface="Calibri"/>
                <a:cs typeface="Calibri"/>
              </a:rPr>
              <a:t>Ancylostoma,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Necator</a:t>
            </a:r>
            <a:endParaRPr sz="30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6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000" dirty="0">
                <a:latin typeface="Calibri"/>
                <a:cs typeface="Calibri"/>
              </a:rPr>
              <a:t>Eggs </a:t>
            </a:r>
            <a:r>
              <a:rPr sz="3000" spc="-15" dirty="0">
                <a:latin typeface="Calibri"/>
                <a:cs typeface="Calibri"/>
              </a:rPr>
              <a:t>containing </a:t>
            </a:r>
            <a:r>
              <a:rPr sz="3000" spc="-5" dirty="0">
                <a:latin typeface="Calibri"/>
                <a:cs typeface="Calibri"/>
              </a:rPr>
              <a:t>larvae: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Enterobius</a:t>
            </a:r>
            <a:endParaRPr sz="30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360"/>
              </a:spcBef>
              <a:buAutoNum type="romanLcPeriod" startAt="2"/>
              <a:tabLst>
                <a:tab pos="584200" algn="l"/>
                <a:tab pos="584835" algn="l"/>
              </a:tabLst>
            </a:pPr>
            <a:r>
              <a:rPr sz="3000" b="1" spc="-10" dirty="0">
                <a:solidFill>
                  <a:srgbClr val="C00000"/>
                </a:solidFill>
                <a:latin typeface="Calibri"/>
                <a:cs typeface="Calibri"/>
              </a:rPr>
              <a:t>Viviparous: </a:t>
            </a:r>
            <a:r>
              <a:rPr sz="3000" spc="-10" dirty="0">
                <a:latin typeface="Calibri"/>
                <a:cs typeface="Calibri"/>
              </a:rPr>
              <a:t>Producing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larvae</a:t>
            </a:r>
            <a:endParaRPr sz="3000">
              <a:latin typeface="Calibri"/>
              <a:cs typeface="Calibri"/>
            </a:endParaRPr>
          </a:p>
          <a:p>
            <a:pPr marL="613410">
              <a:lnSpc>
                <a:spcPct val="100000"/>
              </a:lnSpc>
              <a:spcBef>
                <a:spcPts val="360"/>
              </a:spcBef>
            </a:pPr>
            <a:r>
              <a:rPr sz="3000" spc="-5" dirty="0">
                <a:latin typeface="Calibri"/>
                <a:cs typeface="Calibri"/>
              </a:rPr>
              <a:t>Ex: </a:t>
            </a:r>
            <a:r>
              <a:rPr sz="3000" spc="-20" dirty="0">
                <a:latin typeface="Calibri"/>
                <a:cs typeface="Calibri"/>
              </a:rPr>
              <a:t>Trichinella, Wuchereria, </a:t>
            </a:r>
            <a:r>
              <a:rPr sz="3000" spc="-5" dirty="0">
                <a:latin typeface="Calibri"/>
                <a:cs typeface="Calibri"/>
              </a:rPr>
              <a:t>Brugia,</a:t>
            </a:r>
            <a:r>
              <a:rPr sz="3000" spc="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Dracunculus</a:t>
            </a:r>
            <a:endParaRPr sz="3000">
              <a:latin typeface="Calibri"/>
              <a:cs typeface="Calibri"/>
            </a:endParaRPr>
          </a:p>
          <a:p>
            <a:pPr marL="584200" marR="534670" indent="-572135">
              <a:lnSpc>
                <a:spcPct val="90000"/>
              </a:lnSpc>
              <a:spcBef>
                <a:spcPts val="720"/>
              </a:spcBef>
              <a:buAutoNum type="romanLcPeriod" startAt="3"/>
              <a:tabLst>
                <a:tab pos="584200" algn="l"/>
                <a:tab pos="584835" algn="l"/>
              </a:tabLst>
            </a:pPr>
            <a:r>
              <a:rPr sz="3000" b="1" spc="-10" dirty="0">
                <a:solidFill>
                  <a:srgbClr val="C00000"/>
                </a:solidFill>
                <a:latin typeface="Calibri"/>
                <a:cs typeface="Calibri"/>
              </a:rPr>
              <a:t>Ovoviviparous: </a:t>
            </a:r>
            <a:r>
              <a:rPr sz="3000" spc="-15" dirty="0">
                <a:latin typeface="Calibri"/>
                <a:cs typeface="Calibri"/>
              </a:rPr>
              <a:t>Laying </a:t>
            </a:r>
            <a:r>
              <a:rPr sz="3000" spc="5" dirty="0">
                <a:latin typeface="Calibri"/>
                <a:cs typeface="Calibri"/>
              </a:rPr>
              <a:t>eggs </a:t>
            </a:r>
            <a:r>
              <a:rPr sz="3000" spc="-15" dirty="0">
                <a:latin typeface="Calibri"/>
                <a:cs typeface="Calibri"/>
              </a:rPr>
              <a:t>containing </a:t>
            </a:r>
            <a:r>
              <a:rPr sz="3000" spc="-10" dirty="0">
                <a:latin typeface="Calibri"/>
                <a:cs typeface="Calibri"/>
              </a:rPr>
              <a:t>fully  </a:t>
            </a:r>
            <a:r>
              <a:rPr sz="3000" spc="-15" dirty="0">
                <a:latin typeface="Calibri"/>
                <a:cs typeface="Calibri"/>
              </a:rPr>
              <a:t>formed </a:t>
            </a:r>
            <a:r>
              <a:rPr sz="3000" spc="-5" dirty="0">
                <a:latin typeface="Calibri"/>
                <a:cs typeface="Calibri"/>
              </a:rPr>
              <a:t>larvae which </a:t>
            </a:r>
            <a:r>
              <a:rPr sz="3000" spc="-15" dirty="0">
                <a:latin typeface="Calibri"/>
                <a:cs typeface="Calibri"/>
              </a:rPr>
              <a:t>hatch </a:t>
            </a:r>
            <a:r>
              <a:rPr sz="3000" spc="-5" dirty="0">
                <a:latin typeface="Calibri"/>
                <a:cs typeface="Calibri"/>
              </a:rPr>
              <a:t>out </a:t>
            </a:r>
            <a:r>
              <a:rPr sz="3000" spc="-10" dirty="0">
                <a:latin typeface="Calibri"/>
                <a:cs typeface="Calibri"/>
              </a:rPr>
              <a:t>immediately:  Strongyloides.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i="0" dirty="0">
                <a:latin typeface="Calibri"/>
                <a:cs typeface="Calibri"/>
              </a:rPr>
              <a:t>HUMAN </a:t>
            </a:r>
            <a:r>
              <a:rPr i="0" spc="-5" dirty="0">
                <a:latin typeface="Calibri"/>
                <a:cs typeface="Calibri"/>
              </a:rPr>
              <a:t>FILARIAL</a:t>
            </a:r>
            <a:r>
              <a:rPr i="0" spc="-10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WORMS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125334" cy="44164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62230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Filarial worms belong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Superfamily:  </a:t>
            </a:r>
            <a:r>
              <a:rPr sz="3200" spc="-5" dirty="0">
                <a:latin typeface="Calibri"/>
                <a:cs typeface="Calibri"/>
              </a:rPr>
              <a:t>Filarioideae.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Thread </a:t>
            </a:r>
            <a:r>
              <a:rPr sz="3200" b="1" spc="-20" dirty="0">
                <a:latin typeface="Calibri"/>
                <a:cs typeface="Calibri"/>
              </a:rPr>
              <a:t>like </a:t>
            </a:r>
            <a:r>
              <a:rPr sz="3200" b="1" spc="-5" dirty="0">
                <a:latin typeface="Calibri"/>
                <a:cs typeface="Calibri"/>
              </a:rPr>
              <a:t>worms </a:t>
            </a:r>
            <a:r>
              <a:rPr sz="3200" b="1" spc="-15" dirty="0">
                <a:latin typeface="Calibri"/>
                <a:cs typeface="Calibri"/>
              </a:rPr>
              <a:t>transmitted </a:t>
            </a:r>
            <a:r>
              <a:rPr sz="3200" b="1" spc="-10" dirty="0">
                <a:latin typeface="Calibri"/>
                <a:cs typeface="Calibri"/>
              </a:rPr>
              <a:t>by </a:t>
            </a:r>
            <a:r>
              <a:rPr sz="3200" b="1" dirty="0">
                <a:latin typeface="Calibri"/>
                <a:cs typeface="Calibri"/>
              </a:rPr>
              <a:t>blood  sucking insects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(Arthropods)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Vector </a:t>
            </a:r>
            <a:r>
              <a:rPr sz="3200" spc="-5" dirty="0">
                <a:latin typeface="Calibri"/>
                <a:cs typeface="Calibri"/>
              </a:rPr>
              <a:t>borne disease </a:t>
            </a:r>
            <a:r>
              <a:rPr sz="3200" dirty="0">
                <a:latin typeface="Calibri"/>
                <a:cs typeface="Calibri"/>
              </a:rPr>
              <a:t>/ </a:t>
            </a:r>
            <a:r>
              <a:rPr sz="3200" spc="-10" dirty="0">
                <a:latin typeface="Calibri"/>
                <a:cs typeface="Calibri"/>
              </a:rPr>
              <a:t>Zoonotic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disease</a:t>
            </a:r>
            <a:endParaRPr sz="3200">
              <a:latin typeface="Calibri"/>
              <a:cs typeface="Calibri"/>
            </a:endParaRPr>
          </a:p>
          <a:p>
            <a:pPr marL="355600" marR="94615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Infection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20" dirty="0">
                <a:latin typeface="Calibri"/>
                <a:cs typeface="Calibri"/>
              </a:rPr>
              <a:t>any </a:t>
            </a:r>
            <a:r>
              <a:rPr sz="3200" spc="-5" dirty="0">
                <a:latin typeface="Calibri"/>
                <a:cs typeface="Calibri"/>
              </a:rPr>
              <a:t>filarial </a:t>
            </a:r>
            <a:r>
              <a:rPr sz="3200" spc="-10" dirty="0">
                <a:latin typeface="Calibri"/>
                <a:cs typeface="Calibri"/>
              </a:rPr>
              <a:t>worm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called </a:t>
            </a:r>
            <a:r>
              <a:rPr sz="3200" dirty="0">
                <a:latin typeface="Calibri"/>
                <a:cs typeface="Calibri"/>
              </a:rPr>
              <a:t>as  </a:t>
            </a:r>
            <a:r>
              <a:rPr sz="3200" spc="-50" dirty="0">
                <a:latin typeface="Calibri"/>
                <a:cs typeface="Calibri"/>
              </a:rPr>
              <a:t>‘Filariasis’.</a:t>
            </a:r>
            <a:endParaRPr sz="3200">
              <a:latin typeface="Calibri"/>
              <a:cs typeface="Calibri"/>
            </a:endParaRPr>
          </a:p>
          <a:p>
            <a:pPr marL="355600" marR="710565" indent="-342900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Morphological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forms: </a:t>
            </a:r>
            <a:r>
              <a:rPr sz="3200" spc="-5" dirty="0">
                <a:latin typeface="Calibri"/>
                <a:cs typeface="Calibri"/>
              </a:rPr>
              <a:t>Adult </a:t>
            </a:r>
            <a:r>
              <a:rPr sz="3200" spc="-10" dirty="0">
                <a:latin typeface="Calibri"/>
                <a:cs typeface="Calibri"/>
              </a:rPr>
              <a:t>worm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&amp;  </a:t>
            </a:r>
            <a:r>
              <a:rPr sz="3200" spc="-10" dirty="0">
                <a:latin typeface="Calibri"/>
                <a:cs typeface="Calibri"/>
              </a:rPr>
              <a:t>Microfilariae</a:t>
            </a:r>
            <a:r>
              <a:rPr sz="3200" spc="-5" dirty="0">
                <a:latin typeface="Calibri"/>
                <a:cs typeface="Calibri"/>
              </a:rPr>
              <a:t> (embryo)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i="0" dirty="0">
                <a:latin typeface="Calibri"/>
                <a:cs typeface="Calibri"/>
              </a:rPr>
              <a:t>HUMAN </a:t>
            </a:r>
            <a:r>
              <a:rPr i="0" spc="-5" dirty="0">
                <a:latin typeface="Calibri"/>
                <a:cs typeface="Calibri"/>
              </a:rPr>
              <a:t>FILARIAL</a:t>
            </a:r>
            <a:r>
              <a:rPr i="0" spc="-10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WORMS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868284" cy="34410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Microfilaria </a:t>
            </a:r>
            <a:r>
              <a:rPr sz="3200" b="1" spc="5" dirty="0">
                <a:solidFill>
                  <a:srgbClr val="C00000"/>
                </a:solidFill>
                <a:latin typeface="Calibri"/>
                <a:cs typeface="Calibri"/>
              </a:rPr>
              <a:t>(mf): </a:t>
            </a:r>
            <a:r>
              <a:rPr sz="2800" spc="-10" dirty="0">
                <a:latin typeface="Calibri"/>
                <a:cs typeface="Calibri"/>
              </a:rPr>
              <a:t>Sheathed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Unsheathed/naked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Sheathed mf: </a:t>
            </a:r>
            <a:r>
              <a:rPr sz="3200" spc="-20" dirty="0">
                <a:latin typeface="Calibri"/>
                <a:cs typeface="Calibri"/>
              </a:rPr>
              <a:t>Retain </a:t>
            </a:r>
            <a:r>
              <a:rPr sz="3200" spc="-5" dirty="0">
                <a:latin typeface="Calibri"/>
                <a:cs typeface="Calibri"/>
              </a:rPr>
              <a:t>their </a:t>
            </a:r>
            <a:r>
              <a:rPr sz="3200" spc="10" dirty="0">
                <a:latin typeface="Calibri"/>
                <a:cs typeface="Calibri"/>
              </a:rPr>
              <a:t>egg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membrane</a:t>
            </a:r>
            <a:endParaRPr sz="3200">
              <a:latin typeface="Calibri"/>
              <a:cs typeface="Calibri"/>
            </a:endParaRPr>
          </a:p>
          <a:p>
            <a:pPr marL="355600" marR="33972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Unsheathed </a:t>
            </a:r>
            <a:r>
              <a:rPr sz="3200" b="1" spc="-5" dirty="0">
                <a:latin typeface="Calibri"/>
                <a:cs typeface="Calibri"/>
              </a:rPr>
              <a:t>mf: </a:t>
            </a:r>
            <a:r>
              <a:rPr sz="3200" spc="-10" dirty="0">
                <a:latin typeface="Calibri"/>
                <a:cs typeface="Calibri"/>
              </a:rPr>
              <a:t>Ruptures </a:t>
            </a:r>
            <a:r>
              <a:rPr sz="3200" spc="-5" dirty="0">
                <a:latin typeface="Calibri"/>
                <a:cs typeface="Calibri"/>
              </a:rPr>
              <a:t>out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egg  </a:t>
            </a:r>
            <a:r>
              <a:rPr sz="3200" spc="-5" dirty="0">
                <a:latin typeface="Calibri"/>
                <a:cs typeface="Calibri"/>
              </a:rPr>
              <a:t>membranes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8 species </a:t>
            </a:r>
            <a:r>
              <a:rPr sz="3200" spc="-5" dirty="0">
                <a:latin typeface="Calibri"/>
                <a:cs typeface="Calibri"/>
              </a:rPr>
              <a:t>of filarial worms </a:t>
            </a:r>
            <a:r>
              <a:rPr sz="3200" spc="-20" dirty="0">
                <a:latin typeface="Calibri"/>
                <a:cs typeface="Calibri"/>
              </a:rPr>
              <a:t>infect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humans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Humans </a:t>
            </a:r>
            <a:r>
              <a:rPr sz="3200" spc="-10" dirty="0">
                <a:latin typeface="Calibri"/>
                <a:cs typeface="Calibri"/>
              </a:rPr>
              <a:t>are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Definite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hosts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885</Words>
  <Application>Microsoft Office PowerPoint</Application>
  <PresentationFormat>On-screen Show (4:3)</PresentationFormat>
  <Paragraphs>227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FILARIAL NEMATODES  Dr. R.S.G.SOWMYA,  Assistant Professor Dept of Pathology, SKHMC, kulasekharam</vt:lpstr>
      <vt:lpstr>Slide 2</vt:lpstr>
      <vt:lpstr>Slide 3</vt:lpstr>
      <vt:lpstr>Slide 4</vt:lpstr>
      <vt:lpstr>Slide 5</vt:lpstr>
      <vt:lpstr>Slide 6</vt:lpstr>
      <vt:lpstr>Slide 7</vt:lpstr>
      <vt:lpstr>HUMAN FILARIAL WORMS</vt:lpstr>
      <vt:lpstr>HUMAN FILARIAL WORMS</vt:lpstr>
      <vt:lpstr>Classification of Human filarial worms</vt:lpstr>
      <vt:lpstr>Classification of Human filarial worms</vt:lpstr>
      <vt:lpstr>Slide 12</vt:lpstr>
      <vt:lpstr>Slide 13</vt:lpstr>
      <vt:lpstr>LYMPHATIC FILARIASIS</vt:lpstr>
      <vt:lpstr>Slide 15</vt:lpstr>
      <vt:lpstr>Slide 16</vt:lpstr>
      <vt:lpstr>Slide 17</vt:lpstr>
      <vt:lpstr>Wuchereria bancrofti</vt:lpstr>
      <vt:lpstr>Slide 19</vt:lpstr>
      <vt:lpstr>Stages in Lymphatic Filariasis</vt:lpstr>
      <vt:lpstr>Slide 21</vt:lpstr>
      <vt:lpstr>Slide 22</vt:lpstr>
      <vt:lpstr>Slide 23</vt:lpstr>
      <vt:lpstr>Slide 24</vt:lpstr>
      <vt:lpstr>Lab diagnosis</vt:lpstr>
      <vt:lpstr>Post DEC Provocation test</vt:lpstr>
      <vt:lpstr>Slide 27</vt:lpstr>
      <vt:lpstr>3. Quantitative Blood Count (QBC):</vt:lpstr>
      <vt:lpstr>5. Lymphoscintigraphy:</vt:lpstr>
      <vt:lpstr>COMPLICATIONS 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FILARIAL NEMATODES</dc:title>
  <dc:creator>sowmy</dc:creator>
  <cp:lastModifiedBy>Windows</cp:lastModifiedBy>
  <cp:revision>22</cp:revision>
  <dcterms:created xsi:type="dcterms:W3CDTF">2006-08-16T00:00:00Z</dcterms:created>
  <dcterms:modified xsi:type="dcterms:W3CDTF">2020-10-29T08:56:21Z</dcterms:modified>
</cp:coreProperties>
</file>